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9" r:id="rId4"/>
    <p:sldMasterId id="2147483670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</p:sldIdLst>
  <p:sldSz cy="5143500" cx="9144000"/>
  <p:notesSz cx="6858000" cy="9144000"/>
  <p:embeddedFontLst>
    <p:embeddedFont>
      <p:font typeface="Roboto"/>
      <p:regular r:id="rId21"/>
      <p:bold r:id="rId22"/>
      <p:italic r:id="rId23"/>
      <p:boldItalic r:id="rId24"/>
    </p:embeddedFont>
    <p:embeddedFont>
      <p:font typeface="Bebas Neue"/>
      <p:regular r:id="rId2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font" Target="fonts/Roboto-bold.fntdata"/><Relationship Id="rId21" Type="http://schemas.openxmlformats.org/officeDocument/2006/relationships/font" Target="fonts/Roboto-regular.fntdata"/><Relationship Id="rId24" Type="http://schemas.openxmlformats.org/officeDocument/2006/relationships/font" Target="fonts/Roboto-boldItalic.fntdata"/><Relationship Id="rId23" Type="http://schemas.openxmlformats.org/officeDocument/2006/relationships/font" Target="fonts/Roboto-italic.fntdata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5" Type="http://schemas.openxmlformats.org/officeDocument/2006/relationships/font" Target="fonts/BebasNeue-regular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aee2512cc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aee2512cc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b0734aa2f8_2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b0734aa2f8_2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a5ee739986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a5ee739986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b00b15f1ea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b00b15f1ea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b00b15f1ea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b00b15f1ea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a5ee739986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a5ee739986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aee2512cc7_6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aee2512cc7_6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aee2512cc7_2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aee2512cc7_2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aee2512cc7_6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aee2512cc7_6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aee2512cc7_6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aee2512cc7_6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aee2512cc7_6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aee2512cc7_6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af0cb279ba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af0cb279ba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af0cb279ba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af0cb279ba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b00b15f1e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b00b15f1e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f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C’est encore une fois une occasion de parler de votre expérience personnelle, s’il y a lieu. </a:t>
            </a:r>
            <a:br>
              <a:rPr lang="f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f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 ailleurs, il peut aussi être intéressant de parler du défi que représente le fait de rouler en continu pendant 4 jours, des liens que cela crée au sein d’une équipe.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f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L’équipe continue d’en ensemble  même lorsque ses membres ne roulent pas! Les moments de soutien, </a:t>
            </a:r>
            <a:r>
              <a:rPr b="1" lang="f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d’encouragement et d’entraide</a:t>
            </a:r>
            <a:r>
              <a:rPr lang="f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qui surviennent dans le VR font partie intégrante de l’expérience.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1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1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1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uverture" type="title">
  <p:cSld name="TITLE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4"/>
          <p:cNvSpPr/>
          <p:nvPr/>
        </p:nvSpPr>
        <p:spPr>
          <a:xfrm>
            <a:off x="-106200" y="3310000"/>
            <a:ext cx="3759600" cy="1135500"/>
          </a:xfrm>
          <a:prstGeom prst="rect">
            <a:avLst/>
          </a:prstGeom>
          <a:solidFill>
            <a:srgbClr val="003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" name="Google Shape;54;p14"/>
          <p:cNvSpPr txBox="1"/>
          <p:nvPr>
            <p:ph type="title"/>
          </p:nvPr>
        </p:nvSpPr>
        <p:spPr>
          <a:xfrm>
            <a:off x="210800" y="4518125"/>
            <a:ext cx="3442500" cy="56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0B2D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pic>
        <p:nvPicPr>
          <p:cNvPr id="55" name="Google Shape;55;p14"/>
          <p:cNvPicPr preferRelativeResize="0"/>
          <p:nvPr/>
        </p:nvPicPr>
        <p:blipFill rotWithShape="1">
          <a:blip r:embed="rId2">
            <a:alphaModFix/>
          </a:blip>
          <a:srcRect b="9" l="18585" r="9544" t="1302"/>
          <a:stretch/>
        </p:blipFill>
        <p:spPr>
          <a:xfrm>
            <a:off x="3197125" y="3310000"/>
            <a:ext cx="95350" cy="1135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mple">
  <p:cSld name="CUSTOM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5"/>
          <p:cNvSpPr/>
          <p:nvPr/>
        </p:nvSpPr>
        <p:spPr>
          <a:xfrm>
            <a:off x="0" y="298250"/>
            <a:ext cx="5511600" cy="835200"/>
          </a:xfrm>
          <a:prstGeom prst="rect">
            <a:avLst/>
          </a:prstGeom>
          <a:solidFill>
            <a:srgbClr val="003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15"/>
          <p:cNvSpPr txBox="1"/>
          <p:nvPr>
            <p:ph type="title"/>
          </p:nvPr>
        </p:nvSpPr>
        <p:spPr>
          <a:xfrm>
            <a:off x="352425" y="514350"/>
            <a:ext cx="5238900" cy="8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0B2D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59" name="Google Shape;59;p15"/>
          <p:cNvSpPr txBox="1"/>
          <p:nvPr>
            <p:ph idx="1" type="subTitle"/>
          </p:nvPr>
        </p:nvSpPr>
        <p:spPr>
          <a:xfrm>
            <a:off x="495300" y="1409550"/>
            <a:ext cx="3216900" cy="5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60" name="Google Shape;60;p15"/>
          <p:cNvSpPr txBox="1"/>
          <p:nvPr>
            <p:ph idx="2" type="body"/>
          </p:nvPr>
        </p:nvSpPr>
        <p:spPr>
          <a:xfrm>
            <a:off x="561975" y="2209800"/>
            <a:ext cx="3267000" cy="27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rgbClr val="01C1C4"/>
              </a:buClr>
              <a:buSzPts val="1400"/>
              <a:buChar char="■"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Clr>
                <a:srgbClr val="F37321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pic>
        <p:nvPicPr>
          <p:cNvPr id="61" name="Google Shape;61;p15"/>
          <p:cNvPicPr preferRelativeResize="0"/>
          <p:nvPr/>
        </p:nvPicPr>
        <p:blipFill rotWithShape="1">
          <a:blip r:embed="rId2">
            <a:alphaModFix/>
          </a:blip>
          <a:srcRect b="9" l="18585" r="9544" t="1302"/>
          <a:stretch/>
        </p:blipFill>
        <p:spPr>
          <a:xfrm>
            <a:off x="134950" y="298250"/>
            <a:ext cx="71825" cy="83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5"/>
          <p:cNvPicPr preferRelativeResize="0"/>
          <p:nvPr/>
        </p:nvPicPr>
        <p:blipFill rotWithShape="1">
          <a:blip r:embed="rId2">
            <a:alphaModFix/>
          </a:blip>
          <a:srcRect b="9" l="18585" r="9544" t="1302"/>
          <a:stretch/>
        </p:blipFill>
        <p:spPr>
          <a:xfrm>
            <a:off x="8216975" y="4573200"/>
            <a:ext cx="49050" cy="57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5"/>
          <p:cNvPicPr preferRelativeResize="0"/>
          <p:nvPr/>
        </p:nvPicPr>
        <p:blipFill rotWithShape="1">
          <a:blip r:embed="rId3">
            <a:alphaModFix/>
          </a:blip>
          <a:srcRect b="-11096" l="-5139" r="67459" t="-11108"/>
          <a:stretch/>
        </p:blipFill>
        <p:spPr>
          <a:xfrm>
            <a:off x="8480600" y="4573200"/>
            <a:ext cx="464377" cy="570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mple 1">
  <p:cSld name="CUSTOM_2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6"/>
          <p:cNvSpPr/>
          <p:nvPr/>
        </p:nvSpPr>
        <p:spPr>
          <a:xfrm>
            <a:off x="0" y="298250"/>
            <a:ext cx="5591400" cy="835200"/>
          </a:xfrm>
          <a:prstGeom prst="rect">
            <a:avLst/>
          </a:prstGeom>
          <a:solidFill>
            <a:srgbClr val="003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16"/>
          <p:cNvSpPr txBox="1"/>
          <p:nvPr>
            <p:ph type="title"/>
          </p:nvPr>
        </p:nvSpPr>
        <p:spPr>
          <a:xfrm>
            <a:off x="352425" y="514350"/>
            <a:ext cx="5238900" cy="8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0B2D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67" name="Google Shape;67;p16"/>
          <p:cNvSpPr txBox="1"/>
          <p:nvPr>
            <p:ph idx="1" type="subTitle"/>
          </p:nvPr>
        </p:nvSpPr>
        <p:spPr>
          <a:xfrm>
            <a:off x="495300" y="1409550"/>
            <a:ext cx="3216900" cy="5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68" name="Google Shape;68;p16"/>
          <p:cNvSpPr txBox="1"/>
          <p:nvPr>
            <p:ph idx="2" type="body"/>
          </p:nvPr>
        </p:nvSpPr>
        <p:spPr>
          <a:xfrm>
            <a:off x="561975" y="2209800"/>
            <a:ext cx="3267000" cy="27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Clr>
                <a:srgbClr val="01C1C4"/>
              </a:buClr>
              <a:buSzPts val="1400"/>
              <a:buChar char="■"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Clr>
                <a:srgbClr val="F37321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9" name="Google Shape;69;p16"/>
          <p:cNvSpPr txBox="1"/>
          <p:nvPr>
            <p:ph idx="12" type="sldNum"/>
          </p:nvPr>
        </p:nvSpPr>
        <p:spPr>
          <a:xfrm>
            <a:off x="6803083" y="466154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1200">
                <a:solidFill>
                  <a:srgbClr val="FFFFFF"/>
                </a:solidFill>
              </a:defRPr>
            </a:lvl1pPr>
            <a:lvl2pPr lvl="1" rtl="0">
              <a:buNone/>
              <a:defRPr sz="1200">
                <a:solidFill>
                  <a:srgbClr val="FFFFFF"/>
                </a:solidFill>
              </a:defRPr>
            </a:lvl2pPr>
            <a:lvl3pPr lvl="2" rtl="0">
              <a:buNone/>
              <a:defRPr sz="1200">
                <a:solidFill>
                  <a:srgbClr val="FFFFFF"/>
                </a:solidFill>
              </a:defRPr>
            </a:lvl3pPr>
            <a:lvl4pPr lvl="3" rtl="0">
              <a:buNone/>
              <a:defRPr sz="1200">
                <a:solidFill>
                  <a:srgbClr val="FFFFFF"/>
                </a:solidFill>
              </a:defRPr>
            </a:lvl4pPr>
            <a:lvl5pPr lvl="4" rtl="0">
              <a:buNone/>
              <a:defRPr sz="1200">
                <a:solidFill>
                  <a:srgbClr val="FFFFFF"/>
                </a:solidFill>
              </a:defRPr>
            </a:lvl5pPr>
            <a:lvl6pPr lvl="5" rtl="0">
              <a:buNone/>
              <a:defRPr sz="1200">
                <a:solidFill>
                  <a:srgbClr val="FFFFFF"/>
                </a:solidFill>
              </a:defRPr>
            </a:lvl6pPr>
            <a:lvl7pPr lvl="6" rtl="0">
              <a:buNone/>
              <a:defRPr sz="1200">
                <a:solidFill>
                  <a:srgbClr val="FFFFFF"/>
                </a:solidFill>
              </a:defRPr>
            </a:lvl7pPr>
            <a:lvl8pPr lvl="7" rtl="0">
              <a:buNone/>
              <a:defRPr sz="1200">
                <a:solidFill>
                  <a:srgbClr val="FFFFFF"/>
                </a:solidFill>
              </a:defRPr>
            </a:lvl8pPr>
            <a:lvl9pPr lvl="8" rtl="0">
              <a:buNone/>
              <a:defRPr sz="1200"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70" name="Google Shape;70;p16"/>
          <p:cNvPicPr preferRelativeResize="0"/>
          <p:nvPr/>
        </p:nvPicPr>
        <p:blipFill rotWithShape="1">
          <a:blip r:embed="rId2">
            <a:alphaModFix/>
          </a:blip>
          <a:srcRect b="9" l="18585" r="9544" t="1302"/>
          <a:stretch/>
        </p:blipFill>
        <p:spPr>
          <a:xfrm>
            <a:off x="134950" y="298250"/>
            <a:ext cx="71825" cy="83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6"/>
          <p:cNvPicPr preferRelativeResize="0"/>
          <p:nvPr/>
        </p:nvPicPr>
        <p:blipFill rotWithShape="1">
          <a:blip r:embed="rId2">
            <a:alphaModFix/>
          </a:blip>
          <a:srcRect b="9" l="18585" r="9544" t="1302"/>
          <a:stretch/>
        </p:blipFill>
        <p:spPr>
          <a:xfrm>
            <a:off x="8277700" y="4573200"/>
            <a:ext cx="49050" cy="57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6"/>
          <p:cNvPicPr preferRelativeResize="0"/>
          <p:nvPr/>
        </p:nvPicPr>
        <p:blipFill rotWithShape="1">
          <a:blip r:embed="rId3">
            <a:alphaModFix/>
          </a:blip>
          <a:srcRect b="-11096" l="-5139" r="67459" t="-11108"/>
          <a:stretch/>
        </p:blipFill>
        <p:spPr>
          <a:xfrm>
            <a:off x="8480600" y="4573200"/>
            <a:ext cx="464377" cy="570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ise en page personnalisée 1 1">
  <p:cSld name="CUSTOM_1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7"/>
          <p:cNvSpPr/>
          <p:nvPr/>
        </p:nvSpPr>
        <p:spPr>
          <a:xfrm>
            <a:off x="0" y="298250"/>
            <a:ext cx="3712200" cy="835200"/>
          </a:xfrm>
          <a:prstGeom prst="rect">
            <a:avLst/>
          </a:prstGeom>
          <a:solidFill>
            <a:srgbClr val="003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p17"/>
          <p:cNvSpPr txBox="1"/>
          <p:nvPr>
            <p:ph type="title"/>
          </p:nvPr>
        </p:nvSpPr>
        <p:spPr>
          <a:xfrm>
            <a:off x="352425" y="514350"/>
            <a:ext cx="5238900" cy="8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0B2D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76" name="Google Shape;76;p17"/>
          <p:cNvSpPr txBox="1"/>
          <p:nvPr>
            <p:ph idx="1" type="subTitle"/>
          </p:nvPr>
        </p:nvSpPr>
        <p:spPr>
          <a:xfrm>
            <a:off x="495300" y="1409550"/>
            <a:ext cx="3216900" cy="5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77" name="Google Shape;77;p17"/>
          <p:cNvSpPr txBox="1"/>
          <p:nvPr>
            <p:ph idx="2" type="body"/>
          </p:nvPr>
        </p:nvSpPr>
        <p:spPr>
          <a:xfrm>
            <a:off x="609600" y="2143125"/>
            <a:ext cx="7962900" cy="27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C1C4"/>
              </a:buClr>
              <a:buSzPts val="1400"/>
              <a:buChar char="■"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C1C4"/>
              </a:buClr>
              <a:buSzPts val="1400"/>
              <a:buChar char="❏"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❏"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C1C4"/>
              </a:buClr>
              <a:buSzPts val="1400"/>
              <a:buChar char="❏"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C1C4"/>
              </a:buClr>
              <a:buSzPts val="1400"/>
              <a:buChar char="❏"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C1C4"/>
              </a:buClr>
              <a:buSzPts val="1400"/>
              <a:buChar char="❏"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C1C4"/>
              </a:buClr>
              <a:buSzPts val="1400"/>
              <a:buChar char="❏"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C1C4"/>
              </a:buClr>
              <a:buSzPts val="1400"/>
              <a:buChar char="❏"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" name="Google Shape;78;p17"/>
          <p:cNvSpPr txBox="1"/>
          <p:nvPr>
            <p:ph idx="12" type="sldNum"/>
          </p:nvPr>
        </p:nvSpPr>
        <p:spPr>
          <a:xfrm>
            <a:off x="6803083" y="466154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1200">
                <a:solidFill>
                  <a:srgbClr val="FFFFFF"/>
                </a:solidFill>
              </a:defRPr>
            </a:lvl1pPr>
            <a:lvl2pPr lvl="1" rtl="0">
              <a:buNone/>
              <a:defRPr sz="1200">
                <a:solidFill>
                  <a:srgbClr val="FFFFFF"/>
                </a:solidFill>
              </a:defRPr>
            </a:lvl2pPr>
            <a:lvl3pPr lvl="2" rtl="0">
              <a:buNone/>
              <a:defRPr sz="1200">
                <a:solidFill>
                  <a:srgbClr val="FFFFFF"/>
                </a:solidFill>
              </a:defRPr>
            </a:lvl3pPr>
            <a:lvl4pPr lvl="3" rtl="0">
              <a:buNone/>
              <a:defRPr sz="1200">
                <a:solidFill>
                  <a:srgbClr val="FFFFFF"/>
                </a:solidFill>
              </a:defRPr>
            </a:lvl4pPr>
            <a:lvl5pPr lvl="4" rtl="0">
              <a:buNone/>
              <a:defRPr sz="1200">
                <a:solidFill>
                  <a:srgbClr val="FFFFFF"/>
                </a:solidFill>
              </a:defRPr>
            </a:lvl5pPr>
            <a:lvl6pPr lvl="5" rtl="0">
              <a:buNone/>
              <a:defRPr sz="1200">
                <a:solidFill>
                  <a:srgbClr val="FFFFFF"/>
                </a:solidFill>
              </a:defRPr>
            </a:lvl6pPr>
            <a:lvl7pPr lvl="6" rtl="0">
              <a:buNone/>
              <a:defRPr sz="1200">
                <a:solidFill>
                  <a:srgbClr val="FFFFFF"/>
                </a:solidFill>
              </a:defRPr>
            </a:lvl7pPr>
            <a:lvl8pPr lvl="7" rtl="0">
              <a:buNone/>
              <a:defRPr sz="1200">
                <a:solidFill>
                  <a:srgbClr val="FFFFFF"/>
                </a:solidFill>
              </a:defRPr>
            </a:lvl8pPr>
            <a:lvl9pPr lvl="8" rtl="0">
              <a:buNone/>
              <a:defRPr sz="1200"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79" name="Google Shape;79;p17"/>
          <p:cNvPicPr preferRelativeResize="0"/>
          <p:nvPr/>
        </p:nvPicPr>
        <p:blipFill rotWithShape="1">
          <a:blip r:embed="rId2">
            <a:alphaModFix/>
          </a:blip>
          <a:srcRect b="9" l="18585" r="9544" t="1302"/>
          <a:stretch/>
        </p:blipFill>
        <p:spPr>
          <a:xfrm>
            <a:off x="134950" y="298250"/>
            <a:ext cx="71825" cy="83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35075" y="4494224"/>
            <a:ext cx="1456551" cy="728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7"/>
          <p:cNvPicPr preferRelativeResize="0"/>
          <p:nvPr/>
        </p:nvPicPr>
        <p:blipFill rotWithShape="1">
          <a:blip r:embed="rId2">
            <a:alphaModFix/>
          </a:blip>
          <a:srcRect b="9" l="18585" r="9544" t="1302"/>
          <a:stretch/>
        </p:blipFill>
        <p:spPr>
          <a:xfrm>
            <a:off x="7409825" y="4573200"/>
            <a:ext cx="49050" cy="57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énérale" type="tx">
  <p:cSld name="TITLE_AND_BODY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8"/>
          <p:cNvSpPr/>
          <p:nvPr/>
        </p:nvSpPr>
        <p:spPr>
          <a:xfrm>
            <a:off x="0" y="298250"/>
            <a:ext cx="3712200" cy="835200"/>
          </a:xfrm>
          <a:prstGeom prst="rect">
            <a:avLst/>
          </a:prstGeom>
          <a:solidFill>
            <a:srgbClr val="003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400">
                <a:solidFill>
                  <a:srgbClr val="00B2D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5" name="Google Shape;85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Clr>
                <a:srgbClr val="01C1C4"/>
              </a:buClr>
              <a:buSzPts val="1400"/>
              <a:buFont typeface="Nunito"/>
              <a:buChar char="●"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6" name="Google Shape;86;p18"/>
          <p:cNvSpPr txBox="1"/>
          <p:nvPr>
            <p:ph idx="12" type="sldNum"/>
          </p:nvPr>
        </p:nvSpPr>
        <p:spPr>
          <a:xfrm>
            <a:off x="6803083" y="466154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1200">
                <a:solidFill>
                  <a:srgbClr val="FFFFFF"/>
                </a:solidFill>
              </a:defRPr>
            </a:lvl1pPr>
            <a:lvl2pPr lvl="1" rtl="0">
              <a:buNone/>
              <a:defRPr sz="1200">
                <a:solidFill>
                  <a:srgbClr val="FFFFFF"/>
                </a:solidFill>
              </a:defRPr>
            </a:lvl2pPr>
            <a:lvl3pPr lvl="2" rtl="0">
              <a:buNone/>
              <a:defRPr sz="1200">
                <a:solidFill>
                  <a:srgbClr val="FFFFFF"/>
                </a:solidFill>
              </a:defRPr>
            </a:lvl3pPr>
            <a:lvl4pPr lvl="3" rtl="0">
              <a:buNone/>
              <a:defRPr sz="1200">
                <a:solidFill>
                  <a:srgbClr val="FFFFFF"/>
                </a:solidFill>
              </a:defRPr>
            </a:lvl4pPr>
            <a:lvl5pPr lvl="4" rtl="0">
              <a:buNone/>
              <a:defRPr sz="1200">
                <a:solidFill>
                  <a:srgbClr val="FFFFFF"/>
                </a:solidFill>
              </a:defRPr>
            </a:lvl5pPr>
            <a:lvl6pPr lvl="5" rtl="0">
              <a:buNone/>
              <a:defRPr sz="1200">
                <a:solidFill>
                  <a:srgbClr val="FFFFFF"/>
                </a:solidFill>
              </a:defRPr>
            </a:lvl6pPr>
            <a:lvl7pPr lvl="6" rtl="0">
              <a:buNone/>
              <a:defRPr sz="1200">
                <a:solidFill>
                  <a:srgbClr val="FFFFFF"/>
                </a:solidFill>
              </a:defRPr>
            </a:lvl7pPr>
            <a:lvl8pPr lvl="7" rtl="0">
              <a:buNone/>
              <a:defRPr sz="1200">
                <a:solidFill>
                  <a:srgbClr val="FFFFFF"/>
                </a:solidFill>
              </a:defRPr>
            </a:lvl8pPr>
            <a:lvl9pPr lvl="8" rtl="0">
              <a:buNone/>
              <a:defRPr sz="1200"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87" name="Google Shape;87;p18"/>
          <p:cNvPicPr preferRelativeResize="0"/>
          <p:nvPr/>
        </p:nvPicPr>
        <p:blipFill rotWithShape="1">
          <a:blip r:embed="rId2">
            <a:alphaModFix/>
          </a:blip>
          <a:srcRect b="9" l="18585" r="9544" t="1302"/>
          <a:stretch/>
        </p:blipFill>
        <p:spPr>
          <a:xfrm>
            <a:off x="134950" y="298250"/>
            <a:ext cx="71825" cy="83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35075" y="4494224"/>
            <a:ext cx="1456551" cy="728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8"/>
          <p:cNvPicPr preferRelativeResize="0"/>
          <p:nvPr/>
        </p:nvPicPr>
        <p:blipFill rotWithShape="1">
          <a:blip r:embed="rId2">
            <a:alphaModFix/>
          </a:blip>
          <a:srcRect b="9" l="18585" r="9544" t="1302"/>
          <a:stretch/>
        </p:blipFill>
        <p:spPr>
          <a:xfrm>
            <a:off x="7409825" y="4573200"/>
            <a:ext cx="49050" cy="57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/>
          <p:nvPr>
            <p:ph type="title"/>
          </p:nvPr>
        </p:nvSpPr>
        <p:spPr>
          <a:xfrm>
            <a:off x="759300" y="572425"/>
            <a:ext cx="76254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0480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Char char="●"/>
              <a:defRPr b="1" sz="4800">
                <a:solidFill>
                  <a:srgbClr val="00B2D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Char char="○"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Char char="■"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Char char="●"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Char char="○"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Char char="■"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Char char="●"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Char char="○"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Char char="■"/>
              <a:defRPr sz="4800"/>
            </a:lvl9pPr>
          </a:lstStyle>
          <a:p/>
        </p:txBody>
      </p:sp>
      <p:sp>
        <p:nvSpPr>
          <p:cNvPr id="92" name="Google Shape;92;p19"/>
          <p:cNvSpPr txBox="1"/>
          <p:nvPr>
            <p:ph idx="12" type="sldNum"/>
          </p:nvPr>
        </p:nvSpPr>
        <p:spPr>
          <a:xfrm>
            <a:off x="6803083" y="466154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1200">
                <a:solidFill>
                  <a:srgbClr val="FFFFFF"/>
                </a:solidFill>
              </a:defRPr>
            </a:lvl1pPr>
            <a:lvl2pPr lvl="1" rtl="0">
              <a:buNone/>
              <a:defRPr sz="1200">
                <a:solidFill>
                  <a:srgbClr val="FFFFFF"/>
                </a:solidFill>
              </a:defRPr>
            </a:lvl2pPr>
            <a:lvl3pPr lvl="2" rtl="0">
              <a:buNone/>
              <a:defRPr sz="1200">
                <a:solidFill>
                  <a:srgbClr val="FFFFFF"/>
                </a:solidFill>
              </a:defRPr>
            </a:lvl3pPr>
            <a:lvl4pPr lvl="3" rtl="0">
              <a:buNone/>
              <a:defRPr sz="1200">
                <a:solidFill>
                  <a:srgbClr val="FFFFFF"/>
                </a:solidFill>
              </a:defRPr>
            </a:lvl4pPr>
            <a:lvl5pPr lvl="4" rtl="0">
              <a:buNone/>
              <a:defRPr sz="1200">
                <a:solidFill>
                  <a:srgbClr val="FFFFFF"/>
                </a:solidFill>
              </a:defRPr>
            </a:lvl5pPr>
            <a:lvl6pPr lvl="5" rtl="0">
              <a:buNone/>
              <a:defRPr sz="1200">
                <a:solidFill>
                  <a:srgbClr val="FFFFFF"/>
                </a:solidFill>
              </a:defRPr>
            </a:lvl6pPr>
            <a:lvl7pPr lvl="6" rtl="0">
              <a:buNone/>
              <a:defRPr sz="1200">
                <a:solidFill>
                  <a:srgbClr val="FFFFFF"/>
                </a:solidFill>
              </a:defRPr>
            </a:lvl7pPr>
            <a:lvl8pPr lvl="7" rtl="0">
              <a:buNone/>
              <a:defRPr sz="1200">
                <a:solidFill>
                  <a:srgbClr val="FFFFFF"/>
                </a:solidFill>
              </a:defRPr>
            </a:lvl8pPr>
            <a:lvl9pPr lvl="8" rtl="0">
              <a:buNone/>
              <a:defRPr sz="1200"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93" name="Google Shape;93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35075" y="4494224"/>
            <a:ext cx="1456551" cy="728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9"/>
          <p:cNvPicPr preferRelativeResize="0"/>
          <p:nvPr/>
        </p:nvPicPr>
        <p:blipFill rotWithShape="1">
          <a:blip r:embed="rId3">
            <a:alphaModFix/>
          </a:blip>
          <a:srcRect b="9" l="18585" r="9544" t="1302"/>
          <a:stretch/>
        </p:blipFill>
        <p:spPr>
          <a:xfrm>
            <a:off x="7409825" y="4573200"/>
            <a:ext cx="49050" cy="57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rgument principal 1">
  <p:cSld name="MAIN_POINT_1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/>
          <p:nvPr>
            <p:ph type="title"/>
          </p:nvPr>
        </p:nvSpPr>
        <p:spPr>
          <a:xfrm>
            <a:off x="759300" y="572425"/>
            <a:ext cx="76254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0480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Char char="●"/>
              <a:defRPr sz="4800">
                <a:solidFill>
                  <a:srgbClr val="01C1C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7321"/>
              </a:buClr>
              <a:buSzPts val="4800"/>
              <a:buChar char="○"/>
              <a:defRPr sz="4800">
                <a:solidFill>
                  <a:srgbClr val="F3732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7321"/>
              </a:buClr>
              <a:buSzPts val="4800"/>
              <a:buChar char="■"/>
              <a:defRPr sz="4800">
                <a:solidFill>
                  <a:srgbClr val="F3732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7321"/>
              </a:buClr>
              <a:buSzPts val="4800"/>
              <a:buChar char="●"/>
              <a:defRPr sz="4800">
                <a:solidFill>
                  <a:srgbClr val="F3732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7321"/>
              </a:buClr>
              <a:buSzPts val="4800"/>
              <a:buChar char="○"/>
              <a:defRPr sz="4800">
                <a:solidFill>
                  <a:srgbClr val="F3732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7321"/>
              </a:buClr>
              <a:buSzPts val="4800"/>
              <a:buChar char="■"/>
              <a:defRPr sz="4800">
                <a:solidFill>
                  <a:srgbClr val="F3732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7321"/>
              </a:buClr>
              <a:buSzPts val="4800"/>
              <a:buChar char="●"/>
              <a:defRPr sz="4800">
                <a:solidFill>
                  <a:srgbClr val="F3732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7321"/>
              </a:buClr>
              <a:buSzPts val="4800"/>
              <a:buChar char="○"/>
              <a:defRPr sz="4800">
                <a:solidFill>
                  <a:srgbClr val="F3732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7321"/>
              </a:buClr>
              <a:buSzPts val="4800"/>
              <a:buChar char="■"/>
              <a:defRPr sz="4800">
                <a:solidFill>
                  <a:srgbClr val="F37321"/>
                </a:solidFill>
              </a:defRPr>
            </a:lvl9pPr>
          </a:lstStyle>
          <a:p/>
        </p:txBody>
      </p:sp>
      <p:sp>
        <p:nvSpPr>
          <p:cNvPr id="97" name="Google Shape;97;p20"/>
          <p:cNvSpPr txBox="1"/>
          <p:nvPr>
            <p:ph idx="12" type="sldNum"/>
          </p:nvPr>
        </p:nvSpPr>
        <p:spPr>
          <a:xfrm>
            <a:off x="6803083" y="466154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1200">
                <a:solidFill>
                  <a:srgbClr val="FFFFFF"/>
                </a:solidFill>
              </a:defRPr>
            </a:lvl1pPr>
            <a:lvl2pPr lvl="1" rtl="0">
              <a:buNone/>
              <a:defRPr sz="1200">
                <a:solidFill>
                  <a:srgbClr val="FFFFFF"/>
                </a:solidFill>
              </a:defRPr>
            </a:lvl2pPr>
            <a:lvl3pPr lvl="2" rtl="0">
              <a:buNone/>
              <a:defRPr sz="1200">
                <a:solidFill>
                  <a:srgbClr val="FFFFFF"/>
                </a:solidFill>
              </a:defRPr>
            </a:lvl3pPr>
            <a:lvl4pPr lvl="3" rtl="0">
              <a:buNone/>
              <a:defRPr sz="1200">
                <a:solidFill>
                  <a:srgbClr val="FFFFFF"/>
                </a:solidFill>
              </a:defRPr>
            </a:lvl4pPr>
            <a:lvl5pPr lvl="4" rtl="0">
              <a:buNone/>
              <a:defRPr sz="1200">
                <a:solidFill>
                  <a:srgbClr val="FFFFFF"/>
                </a:solidFill>
              </a:defRPr>
            </a:lvl5pPr>
            <a:lvl6pPr lvl="5" rtl="0">
              <a:buNone/>
              <a:defRPr sz="1200">
                <a:solidFill>
                  <a:srgbClr val="FFFFFF"/>
                </a:solidFill>
              </a:defRPr>
            </a:lvl6pPr>
            <a:lvl7pPr lvl="6" rtl="0">
              <a:buNone/>
              <a:defRPr sz="1200">
                <a:solidFill>
                  <a:srgbClr val="FFFFFF"/>
                </a:solidFill>
              </a:defRPr>
            </a:lvl7pPr>
            <a:lvl8pPr lvl="7" rtl="0">
              <a:buNone/>
              <a:defRPr sz="1200">
                <a:solidFill>
                  <a:srgbClr val="FFFFFF"/>
                </a:solidFill>
              </a:defRPr>
            </a:lvl8pPr>
            <a:lvl9pPr lvl="8" rtl="0">
              <a:buNone/>
              <a:defRPr sz="1200"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98" name="Google Shape;98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35075" y="4494224"/>
            <a:ext cx="1456551" cy="728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20"/>
          <p:cNvPicPr preferRelativeResize="0"/>
          <p:nvPr/>
        </p:nvPicPr>
        <p:blipFill rotWithShape="1">
          <a:blip r:embed="rId3">
            <a:alphaModFix/>
          </a:blip>
          <a:srcRect b="9" l="18585" r="9544" t="1302"/>
          <a:stretch/>
        </p:blipFill>
        <p:spPr>
          <a:xfrm>
            <a:off x="7409825" y="4573200"/>
            <a:ext cx="49050" cy="57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21"/>
          <p:cNvSpPr txBox="1"/>
          <p:nvPr>
            <p:ph type="title"/>
          </p:nvPr>
        </p:nvSpPr>
        <p:spPr>
          <a:xfrm>
            <a:off x="265500" y="-26682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2667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Char char="●"/>
              <a:defRPr sz="240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Char char="○"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Char char="■"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Char char="●"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Char char="○"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Char char="■"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Char char="●"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Char char="○"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Char char="■"/>
              <a:defRPr sz="4200"/>
            </a:lvl9pPr>
          </a:lstStyle>
          <a:p/>
        </p:txBody>
      </p:sp>
      <p:sp>
        <p:nvSpPr>
          <p:cNvPr id="103" name="Google Shape;103;p21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04" name="Google Shape;104;p21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666"/>
              </a:buClr>
              <a:buSzPts val="1400"/>
              <a:buFont typeface="Roboto"/>
              <a:buChar char="●"/>
              <a:defRPr b="1">
                <a:solidFill>
                  <a:srgbClr val="00366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666"/>
              </a:buClr>
              <a:buSzPts val="1400"/>
              <a:buFont typeface="Roboto"/>
              <a:buChar char="■"/>
              <a:defRPr>
                <a:solidFill>
                  <a:srgbClr val="003666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rgbClr val="003666"/>
              </a:buClr>
              <a:buSzPts val="1400"/>
              <a:buFont typeface="Roboto"/>
              <a:buChar char="■"/>
              <a:defRPr>
                <a:solidFill>
                  <a:srgbClr val="003666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rgbClr val="003666"/>
              </a:buClr>
              <a:buSzPts val="1400"/>
              <a:buFont typeface="Roboto"/>
              <a:buChar char="●"/>
              <a:defRPr>
                <a:solidFill>
                  <a:srgbClr val="003666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rgbClr val="003666"/>
              </a:buClr>
              <a:buSzPts val="1400"/>
              <a:buFont typeface="Roboto"/>
              <a:buChar char="○"/>
              <a:defRPr>
                <a:solidFill>
                  <a:srgbClr val="003666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rgbClr val="003666"/>
              </a:buClr>
              <a:buSzPts val="1400"/>
              <a:buFont typeface="Roboto"/>
              <a:buChar char="■"/>
              <a:defRPr>
                <a:solidFill>
                  <a:srgbClr val="003666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rgbClr val="003666"/>
              </a:buClr>
              <a:buSzPts val="1400"/>
              <a:buFont typeface="Roboto"/>
              <a:buChar char="●"/>
              <a:defRPr>
                <a:solidFill>
                  <a:srgbClr val="003666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rgbClr val="003666"/>
              </a:buClr>
              <a:buSzPts val="1400"/>
              <a:buFont typeface="Roboto"/>
              <a:buChar char="○"/>
              <a:defRPr>
                <a:solidFill>
                  <a:srgbClr val="003666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rgbClr val="003666"/>
              </a:buClr>
              <a:buSzPts val="1400"/>
              <a:buFont typeface="Roboto"/>
              <a:buChar char="■"/>
              <a:defRPr>
                <a:solidFill>
                  <a:srgbClr val="003666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05" name="Google Shape;105;p21"/>
          <p:cNvSpPr txBox="1"/>
          <p:nvPr>
            <p:ph idx="12" type="sldNum"/>
          </p:nvPr>
        </p:nvSpPr>
        <p:spPr>
          <a:xfrm>
            <a:off x="8489483" y="46755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1200">
                <a:solidFill>
                  <a:srgbClr val="003666"/>
                </a:solidFill>
              </a:defRPr>
            </a:lvl1pPr>
            <a:lvl2pPr lvl="1" rtl="0">
              <a:buNone/>
              <a:defRPr sz="1200">
                <a:solidFill>
                  <a:srgbClr val="003666"/>
                </a:solidFill>
              </a:defRPr>
            </a:lvl2pPr>
            <a:lvl3pPr lvl="2" rtl="0">
              <a:buNone/>
              <a:defRPr sz="1200">
                <a:solidFill>
                  <a:srgbClr val="003666"/>
                </a:solidFill>
              </a:defRPr>
            </a:lvl3pPr>
            <a:lvl4pPr lvl="3" rtl="0">
              <a:buNone/>
              <a:defRPr sz="1200">
                <a:solidFill>
                  <a:srgbClr val="003666"/>
                </a:solidFill>
              </a:defRPr>
            </a:lvl4pPr>
            <a:lvl5pPr lvl="4" rtl="0">
              <a:buNone/>
              <a:defRPr sz="1200">
                <a:solidFill>
                  <a:srgbClr val="003666"/>
                </a:solidFill>
              </a:defRPr>
            </a:lvl5pPr>
            <a:lvl6pPr lvl="5" rtl="0">
              <a:buNone/>
              <a:defRPr sz="1200">
                <a:solidFill>
                  <a:srgbClr val="003666"/>
                </a:solidFill>
              </a:defRPr>
            </a:lvl6pPr>
            <a:lvl7pPr lvl="6" rtl="0">
              <a:buNone/>
              <a:defRPr sz="1200">
                <a:solidFill>
                  <a:srgbClr val="003666"/>
                </a:solidFill>
              </a:defRPr>
            </a:lvl7pPr>
            <a:lvl8pPr lvl="7" rtl="0">
              <a:buNone/>
              <a:defRPr sz="1200">
                <a:solidFill>
                  <a:srgbClr val="003666"/>
                </a:solidFill>
              </a:defRPr>
            </a:lvl8pPr>
            <a:lvl9pPr lvl="8" rtl="0">
              <a:buNone/>
              <a:defRPr sz="1200">
                <a:solidFill>
                  <a:srgbClr val="003666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35075" y="4494224"/>
            <a:ext cx="1456551" cy="728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22"/>
          <p:cNvPicPr preferRelativeResize="0"/>
          <p:nvPr/>
        </p:nvPicPr>
        <p:blipFill rotWithShape="1">
          <a:blip r:embed="rId3">
            <a:alphaModFix/>
          </a:blip>
          <a:srcRect b="9" l="18585" r="9544" t="1302"/>
          <a:stretch/>
        </p:blipFill>
        <p:spPr>
          <a:xfrm>
            <a:off x="7409825" y="4573200"/>
            <a:ext cx="49050" cy="57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ide 1">
  <p:cSld name="BLANK_1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gradFill>
          <a:gsLst>
            <a:gs pos="0">
              <a:srgbClr val="00ACDE"/>
            </a:gs>
            <a:gs pos="0">
              <a:srgbClr val="00539F"/>
            </a:gs>
            <a:gs pos="49000">
              <a:srgbClr val="004895"/>
            </a:gs>
            <a:gs pos="100000">
              <a:srgbClr val="003666"/>
            </a:gs>
          </a:gsLst>
          <a:path path="circle">
            <a:fillToRect b="100%" r="100%"/>
          </a:path>
          <a:tileRect l="-100%" t="-100%"/>
        </a:gra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/Relationships>
</file>

<file path=ppt/slides/_rels/slide12.xml.rels><?xml version="1.0" encoding="UTF-8" standalone="yes"?><Relationships xmlns="http://schemas.openxmlformats.org/package/2006/relationships"><Relationship Id="rId11" Type="http://schemas.openxmlformats.org/officeDocument/2006/relationships/image" Target="../media/image11.png"/><Relationship Id="rId10" Type="http://schemas.openxmlformats.org/officeDocument/2006/relationships/image" Target="../media/image20.png"/><Relationship Id="rId13" Type="http://schemas.openxmlformats.org/officeDocument/2006/relationships/image" Target="../media/image16.png"/><Relationship Id="rId12" Type="http://schemas.openxmlformats.org/officeDocument/2006/relationships/image" Target="../media/image15.png"/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www.youtube.com/watch?v=bNj-2UYzD2o&amp;feature=youtu.be" TargetMode="External"/><Relationship Id="rId4" Type="http://schemas.openxmlformats.org/officeDocument/2006/relationships/image" Target="../media/image19.png"/><Relationship Id="rId9" Type="http://schemas.openxmlformats.org/officeDocument/2006/relationships/hyperlink" Target="https://www.youtube.com/watch?v=nVAhDeLgIu8&amp;feature=youtu.be" TargetMode="External"/><Relationship Id="rId14" Type="http://schemas.openxmlformats.org/officeDocument/2006/relationships/image" Target="../media/image18.png"/><Relationship Id="rId5" Type="http://schemas.openxmlformats.org/officeDocument/2006/relationships/hyperlink" Target="https://www.youtube.com/watch?v=mV9djCVRxa4&amp;feature=youtu.be" TargetMode="External"/><Relationship Id="rId6" Type="http://schemas.openxmlformats.org/officeDocument/2006/relationships/image" Target="../media/image25.png"/><Relationship Id="rId7" Type="http://schemas.openxmlformats.org/officeDocument/2006/relationships/hyperlink" Target="https://www.youtube.com/watch?v=N8M5BR-uKho&amp;feature=youtu.be" TargetMode="External"/><Relationship Id="rId8" Type="http://schemas.openxmlformats.org/officeDocument/2006/relationships/image" Target="../media/image2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6.png"/><Relationship Id="rId6" Type="http://schemas.openxmlformats.org/officeDocument/2006/relationships/image" Target="../media/image7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.png"/><Relationship Id="rId4" Type="http://schemas.openxmlformats.org/officeDocument/2006/relationships/image" Target="../media/image2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Relationship Id="rId4" Type="http://schemas.openxmlformats.org/officeDocument/2006/relationships/image" Target="../media/image6.jpg"/><Relationship Id="rId5" Type="http://schemas.openxmlformats.org/officeDocument/2006/relationships/image" Target="../media/image7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jpg"/><Relationship Id="rId4" Type="http://schemas.openxmlformats.org/officeDocument/2006/relationships/image" Target="../media/image7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jpg"/><Relationship Id="rId4" Type="http://schemas.openxmlformats.org/officeDocument/2006/relationships/image" Target="../media/image13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jpg"/><Relationship Id="rId4" Type="http://schemas.openxmlformats.org/officeDocument/2006/relationships/image" Target="../media/image7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jpg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4"/>
          <p:cNvSpPr/>
          <p:nvPr/>
        </p:nvSpPr>
        <p:spPr>
          <a:xfrm>
            <a:off x="-138225" y="3262875"/>
            <a:ext cx="9318600" cy="827400"/>
          </a:xfrm>
          <a:prstGeom prst="rect">
            <a:avLst/>
          </a:prstGeom>
          <a:solidFill>
            <a:srgbClr val="01C1C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5" name="Google Shape;11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650" y="301875"/>
            <a:ext cx="930176" cy="1235074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24"/>
          <p:cNvSpPr txBox="1"/>
          <p:nvPr/>
        </p:nvSpPr>
        <p:spPr>
          <a:xfrm>
            <a:off x="1404275" y="733450"/>
            <a:ext cx="5877000" cy="205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250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L’ÉQUIPE </a:t>
            </a:r>
            <a:r>
              <a:rPr lang="fr" sz="2500">
                <a:solidFill>
                  <a:srgbClr val="FF0000"/>
                </a:solidFill>
                <a:latin typeface="Bebas Neue"/>
                <a:ea typeface="Bebas Neue"/>
                <a:cs typeface="Bebas Neue"/>
                <a:sym typeface="Bebas Neue"/>
              </a:rPr>
              <a:t>(NOM DE L’ÉQUIPE) </a:t>
            </a:r>
            <a:endParaRPr sz="2500">
              <a:solidFill>
                <a:srgbClr val="FF0000"/>
              </a:solidFill>
              <a:latin typeface="Bebas Neue"/>
              <a:ea typeface="Bebas Neue"/>
              <a:cs typeface="Bebas Neue"/>
              <a:sym typeface="Bebas Neu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250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EST FIÈRE DE PARRAINER VOTRE ÉCOLE ! </a:t>
            </a:r>
            <a:endParaRPr sz="25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id="117" name="Google Shape;117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02849" y="2521366"/>
            <a:ext cx="2117675" cy="2463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950" y="1737425"/>
            <a:ext cx="5702999" cy="2854274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33"/>
          <p:cNvSpPr/>
          <p:nvPr/>
        </p:nvSpPr>
        <p:spPr>
          <a:xfrm>
            <a:off x="108000" y="343550"/>
            <a:ext cx="7358100" cy="706800"/>
          </a:xfrm>
          <a:prstGeom prst="rect">
            <a:avLst/>
          </a:prstGeom>
          <a:solidFill>
            <a:srgbClr val="01C1C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33"/>
          <p:cNvSpPr txBox="1"/>
          <p:nvPr>
            <p:ph type="title"/>
          </p:nvPr>
        </p:nvSpPr>
        <p:spPr>
          <a:xfrm>
            <a:off x="108000" y="486725"/>
            <a:ext cx="7489500" cy="83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320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La boucle</a:t>
            </a:r>
            <a:r>
              <a:rPr lang="fr" sz="320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 et le défi des Cubes énergie par année</a:t>
            </a:r>
            <a:endParaRPr sz="32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99" name="Google Shape;199;p33"/>
          <p:cNvSpPr txBox="1"/>
          <p:nvPr/>
        </p:nvSpPr>
        <p:spPr>
          <a:xfrm>
            <a:off x="5928775" y="1435976"/>
            <a:ext cx="3000000" cy="32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 moyenne chaque année :</a:t>
            </a:r>
            <a:endParaRPr sz="1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■"/>
            </a:pPr>
            <a:r>
              <a:rPr lang="fr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2,6 millions $ récoltés</a:t>
            </a:r>
            <a:br>
              <a:rPr lang="fr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fr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pour fournir du matériel aux écoles</a:t>
            </a:r>
            <a:br>
              <a:rPr lang="fr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■"/>
            </a:pPr>
            <a:r>
              <a:rPr lang="fr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471 275 élèves amassent des Cubes énergie</a:t>
            </a:r>
            <a:br>
              <a:rPr lang="fr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■"/>
            </a:pPr>
            <a:r>
              <a:rPr lang="fr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2 109 écoles inscrites</a:t>
            </a:r>
            <a:br>
              <a:rPr lang="fr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■"/>
            </a:pPr>
            <a:r>
              <a:rPr lang="fr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100 173 056 Cubes énergie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4"/>
          <p:cNvSpPr/>
          <p:nvPr/>
        </p:nvSpPr>
        <p:spPr>
          <a:xfrm>
            <a:off x="1219350" y="485875"/>
            <a:ext cx="6552900" cy="1705800"/>
          </a:xfrm>
          <a:prstGeom prst="rect">
            <a:avLst/>
          </a:prstGeom>
          <a:solidFill>
            <a:srgbClr val="01C1C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34"/>
          <p:cNvSpPr/>
          <p:nvPr/>
        </p:nvSpPr>
        <p:spPr>
          <a:xfrm>
            <a:off x="1524150" y="714475"/>
            <a:ext cx="6552900" cy="1705800"/>
          </a:xfrm>
          <a:prstGeom prst="rect">
            <a:avLst/>
          </a:prstGeom>
          <a:solidFill>
            <a:srgbClr val="F3732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34"/>
          <p:cNvSpPr/>
          <p:nvPr/>
        </p:nvSpPr>
        <p:spPr>
          <a:xfrm>
            <a:off x="2239875" y="911779"/>
            <a:ext cx="4668538" cy="853989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chemeClr val="lt2"/>
                </a:solidFill>
                <a:latin typeface="Bebas Neue"/>
              </a:rPr>
              <a:t>À GO ON BOUGE !</a:t>
            </a:r>
          </a:p>
        </p:txBody>
      </p:sp>
      <p:sp>
        <p:nvSpPr>
          <p:cNvPr id="207" name="Google Shape;207;p34"/>
          <p:cNvSpPr txBox="1"/>
          <p:nvPr/>
        </p:nvSpPr>
        <p:spPr>
          <a:xfrm>
            <a:off x="1455450" y="2476325"/>
            <a:ext cx="6233100" cy="157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0">
                <a:solidFill>
                  <a:srgbClr val="F37321"/>
                </a:solidFill>
                <a:latin typeface="Bebas Neue"/>
                <a:ea typeface="Bebas Neue"/>
                <a:cs typeface="Bebas Neue"/>
                <a:sym typeface="Bebas Neue"/>
              </a:rPr>
              <a:t>15 miN = </a:t>
            </a:r>
            <a:r>
              <a:rPr lang="fr" sz="6000">
                <a:solidFill>
                  <a:srgbClr val="00B2D4"/>
                </a:solidFill>
                <a:latin typeface="Bebas Neue"/>
                <a:ea typeface="Bebas Neue"/>
                <a:cs typeface="Bebas Neue"/>
                <a:sym typeface="Bebas Neue"/>
              </a:rPr>
              <a:t>1 Cube Énergie</a:t>
            </a:r>
            <a:endParaRPr sz="6000">
              <a:solidFill>
                <a:srgbClr val="00B2D4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id="208" name="Google Shape;208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3625" y="3842425"/>
            <a:ext cx="4476750" cy="1238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5"/>
          <p:cNvSpPr txBox="1"/>
          <p:nvPr>
            <p:ph type="title"/>
          </p:nvPr>
        </p:nvSpPr>
        <p:spPr>
          <a:xfrm>
            <a:off x="0" y="207200"/>
            <a:ext cx="2984100" cy="109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320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Bougez avec nous  ! </a:t>
            </a:r>
            <a:endParaRPr sz="32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id="214" name="Google Shape;214;p35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4572002" cy="257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35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72000" y="0"/>
            <a:ext cx="4572002" cy="2577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35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572000" y="2571750"/>
            <a:ext cx="4571999" cy="2567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35">
            <a:hlinkClick r:id="rId9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0" y="2571750"/>
            <a:ext cx="4572002" cy="2560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3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673800" y="3401875"/>
            <a:ext cx="1307676" cy="1307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3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7004" y="2563675"/>
            <a:ext cx="1307676" cy="1307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35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3185662" y="1044788"/>
            <a:ext cx="1347051" cy="1347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35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5330100" y="207200"/>
            <a:ext cx="1187625" cy="1187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6"/>
          <p:cNvSpPr txBox="1"/>
          <p:nvPr>
            <p:ph type="title"/>
          </p:nvPr>
        </p:nvSpPr>
        <p:spPr>
          <a:xfrm>
            <a:off x="265500" y="0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le défi des </a:t>
            </a:r>
            <a:br>
              <a:rPr lang="fr"/>
            </a:br>
            <a:r>
              <a:rPr lang="fr"/>
              <a:t>Cubes énergie </a:t>
            </a:r>
            <a:r>
              <a:rPr lang="fr">
                <a:solidFill>
                  <a:srgbClr val="FFFFFF"/>
                </a:solidFill>
              </a:rPr>
              <a:t>202</a:t>
            </a:r>
            <a:r>
              <a:rPr lang="fr"/>
              <a:t>2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36"/>
          <p:cNvSpPr txBox="1"/>
          <p:nvPr>
            <p:ph idx="1" type="subTitle"/>
          </p:nvPr>
        </p:nvSpPr>
        <p:spPr>
          <a:xfrm>
            <a:off x="265500" y="1482300"/>
            <a:ext cx="4045200" cy="334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■"/>
            </a:pPr>
            <a:r>
              <a:rPr lang="fr" sz="1600"/>
              <a:t>Du 2 au 23 mai, votre école doit </a:t>
            </a:r>
            <a:r>
              <a:rPr b="1" lang="fr" sz="1600"/>
              <a:t>accumuler le plus de Cubes énergie possible</a:t>
            </a:r>
            <a:r>
              <a:rPr lang="fr" sz="1600"/>
              <a:t>.</a:t>
            </a:r>
            <a:endParaRPr sz="1600"/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■"/>
            </a:pPr>
            <a:r>
              <a:rPr lang="fr" sz="1600"/>
              <a:t>Les parents, grands-parents, frères et soeurs peuvent aider à accumuler des Cubes énergie.</a:t>
            </a:r>
            <a:endParaRPr sz="1600"/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■"/>
            </a:pPr>
            <a:r>
              <a:rPr b="1" lang="fr" sz="1600"/>
              <a:t>Les membres du personnel</a:t>
            </a:r>
            <a:r>
              <a:rPr lang="fr" sz="1600"/>
              <a:t> peuvent aussi accumuler des Cubes énergie.</a:t>
            </a:r>
            <a:endParaRPr sz="2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600">
                <a:solidFill>
                  <a:srgbClr val="F37321"/>
                </a:solidFill>
              </a:rPr>
              <a:t>LE BUT ULTIME :</a:t>
            </a:r>
            <a:endParaRPr b="1" sz="1600">
              <a:solidFill>
                <a:srgbClr val="F3732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/>
              <a:t>ÊTRE L’ÉCOLE LA PLUS ACTIVE DU QUÉBEC ET GAGNER LA GRANDE </a:t>
            </a:r>
            <a:r>
              <a:rPr lang="fr" sz="1600"/>
              <a:t>RÉCOMPENSE</a:t>
            </a:r>
            <a:r>
              <a:rPr lang="fr" sz="1600"/>
              <a:t> À TON ÉCOLE </a:t>
            </a:r>
            <a:r>
              <a:rPr lang="fr" sz="1600"/>
              <a:t>!</a:t>
            </a:r>
            <a:endParaRPr sz="16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  <p:pic>
        <p:nvPicPr>
          <p:cNvPr id="228" name="Google Shape;22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14825" y="-4375"/>
            <a:ext cx="4506323" cy="334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91355" y="2894050"/>
            <a:ext cx="1858745" cy="228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56219" y="2856600"/>
            <a:ext cx="1773956" cy="228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 rot="10800000">
            <a:off x="4555675" y="0"/>
            <a:ext cx="90200" cy="5160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7"/>
          <p:cNvSpPr/>
          <p:nvPr/>
        </p:nvSpPr>
        <p:spPr>
          <a:xfrm>
            <a:off x="-87300" y="3262875"/>
            <a:ext cx="9318600" cy="827400"/>
          </a:xfrm>
          <a:prstGeom prst="rect">
            <a:avLst/>
          </a:prstGeom>
          <a:solidFill>
            <a:srgbClr val="01C1C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7" name="Google Shape;237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175" y="180400"/>
            <a:ext cx="998073" cy="1325251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37"/>
          <p:cNvSpPr txBox="1"/>
          <p:nvPr/>
        </p:nvSpPr>
        <p:spPr>
          <a:xfrm>
            <a:off x="2623475" y="733450"/>
            <a:ext cx="5877000" cy="205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2500">
                <a:solidFill>
                  <a:srgbClr val="FF0000"/>
                </a:solidFill>
                <a:latin typeface="Bebas Neue"/>
                <a:ea typeface="Bebas Neue"/>
                <a:cs typeface="Bebas Neue"/>
                <a:sym typeface="Bebas Neue"/>
              </a:rPr>
              <a:t>(NOM/GROUPE) </a:t>
            </a:r>
            <a:endParaRPr sz="2500">
              <a:solidFill>
                <a:srgbClr val="FF0000"/>
              </a:solidFill>
              <a:latin typeface="Bebas Neue"/>
              <a:ea typeface="Bebas Neue"/>
              <a:cs typeface="Bebas Neue"/>
              <a:sym typeface="Bebas Neu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250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EST FIÈRE DE PARRAINER VOTRE ÉCOLE ! </a:t>
            </a:r>
            <a:endParaRPr sz="25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id="239" name="Google Shape;239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12449" y="2467450"/>
            <a:ext cx="1866441" cy="2170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5"/>
          <p:cNvSpPr txBox="1"/>
          <p:nvPr>
            <p:ph type="title"/>
          </p:nvPr>
        </p:nvSpPr>
        <p:spPr>
          <a:xfrm>
            <a:off x="265500" y="413750"/>
            <a:ext cx="4045200" cy="1068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70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qui sommes-nous ? </a:t>
            </a:r>
            <a:endParaRPr sz="27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23" name="Google Shape;123;p25"/>
          <p:cNvSpPr txBox="1"/>
          <p:nvPr/>
        </p:nvSpPr>
        <p:spPr>
          <a:xfrm>
            <a:off x="369900" y="2228475"/>
            <a:ext cx="3836400" cy="11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Nous participons pour la </a:t>
            </a:r>
            <a:endParaRPr sz="16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FFFF00"/>
                </a:solidFill>
                <a:latin typeface="Roboto"/>
                <a:ea typeface="Roboto"/>
                <a:cs typeface="Roboto"/>
                <a:sym typeface="Roboto"/>
              </a:rPr>
              <a:t>(X)ième</a:t>
            </a:r>
            <a:r>
              <a:rPr lang="fr"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fois à La Boucle du Grand défi Pierre Lavoie.</a:t>
            </a:r>
            <a:endParaRPr sz="16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4" name="Google Shape;124;p25"/>
          <p:cNvSpPr txBox="1"/>
          <p:nvPr/>
        </p:nvSpPr>
        <p:spPr>
          <a:xfrm>
            <a:off x="5043875" y="2411825"/>
            <a:ext cx="3942900" cy="14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FF0000"/>
                </a:solidFill>
              </a:rPr>
              <a:t>Mettre une photo ici ! 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125" name="Google Shape;125;p25"/>
          <p:cNvSpPr/>
          <p:nvPr/>
        </p:nvSpPr>
        <p:spPr>
          <a:xfrm>
            <a:off x="4626550" y="470450"/>
            <a:ext cx="3387000" cy="811500"/>
          </a:xfrm>
          <a:prstGeom prst="rect">
            <a:avLst/>
          </a:prstGeom>
          <a:solidFill>
            <a:srgbClr val="01C1C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25"/>
          <p:cNvSpPr txBox="1"/>
          <p:nvPr/>
        </p:nvSpPr>
        <p:spPr>
          <a:xfrm>
            <a:off x="4789000" y="413750"/>
            <a:ext cx="3062100" cy="141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fr" sz="2700">
                <a:solidFill>
                  <a:srgbClr val="FF0000"/>
                </a:solidFill>
                <a:latin typeface="Bebas Neue"/>
                <a:ea typeface="Bebas Neue"/>
                <a:cs typeface="Bebas Neue"/>
                <a:sym typeface="Bebas Neue"/>
              </a:rPr>
              <a:t>Votre Nom / GROUPE</a:t>
            </a:r>
            <a:endParaRPr sz="1700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27" name="Google Shape;12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 rot="10800000">
            <a:off x="4479475" y="0"/>
            <a:ext cx="90200" cy="5160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26"/>
          <p:cNvPicPr preferRelativeResize="0"/>
          <p:nvPr/>
        </p:nvPicPr>
        <p:blipFill rotWithShape="1">
          <a:blip r:embed="rId3">
            <a:alphaModFix/>
          </a:blip>
          <a:srcRect b="0" l="16993" r="17138" t="0"/>
          <a:stretch/>
        </p:blipFill>
        <p:spPr>
          <a:xfrm>
            <a:off x="-507550" y="0"/>
            <a:ext cx="5079552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6"/>
          <p:cNvSpPr txBox="1"/>
          <p:nvPr>
            <p:ph type="title"/>
          </p:nvPr>
        </p:nvSpPr>
        <p:spPr>
          <a:xfrm>
            <a:off x="341700" y="108950"/>
            <a:ext cx="1569600" cy="1068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700"/>
              <a:t>La </a:t>
            </a:r>
            <a:r>
              <a:rPr lang="fr" sz="270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Mission </a:t>
            </a:r>
            <a:endParaRPr b="1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34" name="Google Shape;134;p26"/>
          <p:cNvSpPr/>
          <p:nvPr/>
        </p:nvSpPr>
        <p:spPr>
          <a:xfrm>
            <a:off x="5088425" y="179925"/>
            <a:ext cx="2969400" cy="827400"/>
          </a:xfrm>
          <a:prstGeom prst="rect">
            <a:avLst/>
          </a:prstGeom>
          <a:solidFill>
            <a:srgbClr val="01C1C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26"/>
          <p:cNvSpPr txBox="1"/>
          <p:nvPr/>
        </p:nvSpPr>
        <p:spPr>
          <a:xfrm>
            <a:off x="5205525" y="273225"/>
            <a:ext cx="2852400" cy="7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fr" sz="2300">
                <a:solidFill>
                  <a:srgbClr val="003666"/>
                </a:solidFill>
                <a:latin typeface="Bebas Neue"/>
                <a:ea typeface="Bebas Neue"/>
                <a:cs typeface="Bebas Neue"/>
                <a:sym typeface="Bebas Neue"/>
              </a:rPr>
              <a:t>c’est quoi le Grand défi</a:t>
            </a:r>
            <a:r>
              <a:rPr lang="fr" sz="2300">
                <a:solidFill>
                  <a:srgbClr val="003666"/>
                </a:solidFill>
                <a:latin typeface="Bebas Neue"/>
                <a:ea typeface="Bebas Neue"/>
                <a:cs typeface="Bebas Neue"/>
                <a:sym typeface="Bebas Neue"/>
              </a:rPr>
              <a:t> ?</a:t>
            </a:r>
            <a:endParaRPr/>
          </a:p>
        </p:txBody>
      </p:sp>
      <p:sp>
        <p:nvSpPr>
          <p:cNvPr id="136" name="Google Shape;136;p26"/>
          <p:cNvSpPr txBox="1"/>
          <p:nvPr>
            <p:ph idx="2" type="body"/>
          </p:nvPr>
        </p:nvSpPr>
        <p:spPr>
          <a:xfrm>
            <a:off x="4948900" y="1167475"/>
            <a:ext cx="3837000" cy="409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0" sz="1600">
              <a:latin typeface="Bebas Neue"/>
              <a:ea typeface="Bebas Neue"/>
              <a:cs typeface="Bebas Neue"/>
              <a:sym typeface="Bebas Neue"/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0" sz="1600">
              <a:latin typeface="Bebas Neue"/>
              <a:ea typeface="Bebas Neue"/>
              <a:cs typeface="Bebas Neue"/>
              <a:sym typeface="Bebas Neue"/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0" lang="fr" sz="1600"/>
              <a:t>Encourager les Québécois à adopter de saines habitudes de vie. Plus simple encore : </a:t>
            </a:r>
            <a:r>
              <a:rPr lang="fr" sz="1600"/>
              <a:t>Bouger plus et manger mieux !</a:t>
            </a:r>
            <a:endParaRPr sz="1600"/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-33020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600"/>
              <a:buFont typeface="Roboto"/>
              <a:buChar char="●"/>
            </a:pPr>
            <a:r>
              <a:rPr b="0" lang="fr" sz="1600">
                <a:latin typeface="Roboto"/>
                <a:ea typeface="Roboto"/>
                <a:cs typeface="Roboto"/>
                <a:sym typeface="Roboto"/>
              </a:rPr>
              <a:t>En aidant les jeunes à choisir un mode de vie plus sain.</a:t>
            </a:r>
            <a:endParaRPr b="0" sz="1600"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"/>
              <a:buChar char="●"/>
            </a:pPr>
            <a:r>
              <a:rPr b="0" lang="fr" sz="1600">
                <a:latin typeface="Roboto"/>
                <a:ea typeface="Roboto"/>
                <a:cs typeface="Roboto"/>
                <a:sym typeface="Roboto"/>
              </a:rPr>
              <a:t>En sensibilisant les parents à l’importance d’un mode de vie plus sain.</a:t>
            </a:r>
            <a:endParaRPr b="0" sz="16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sz="1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sz="1600">
              <a:solidFill>
                <a:srgbClr val="4F81BD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37" name="Google Shape;137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 rot="10800000">
            <a:off x="4555675" y="0"/>
            <a:ext cx="90200" cy="5177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7"/>
          <p:cNvSpPr txBox="1"/>
          <p:nvPr>
            <p:ph idx="1" type="subTitle"/>
          </p:nvPr>
        </p:nvSpPr>
        <p:spPr>
          <a:xfrm>
            <a:off x="265500" y="1906600"/>
            <a:ext cx="4045200" cy="295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Char char="●"/>
            </a:pPr>
            <a:r>
              <a:rPr lang="fr" sz="1600">
                <a:solidFill>
                  <a:srgbClr val="FFFFFF"/>
                </a:solidFill>
              </a:rPr>
              <a:t>Né le 17 décembre 1963</a:t>
            </a:r>
            <a:endParaRPr sz="1600">
              <a:solidFill>
                <a:srgbClr val="FFFFFF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</a:pPr>
            <a:r>
              <a:rPr lang="fr" sz="1600">
                <a:solidFill>
                  <a:srgbClr val="FFFFFF"/>
                </a:solidFill>
              </a:rPr>
              <a:t>Sa ville natale est L’Anse-Saint-Jean au Saguenay - Lac-St-Jean</a:t>
            </a:r>
            <a:endParaRPr sz="1600">
              <a:solidFill>
                <a:srgbClr val="FFFFFF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</a:pPr>
            <a:r>
              <a:rPr lang="fr" sz="1600">
                <a:solidFill>
                  <a:srgbClr val="FFFFFF"/>
                </a:solidFill>
              </a:rPr>
              <a:t>Le ski de fond est son sport favori</a:t>
            </a:r>
            <a:endParaRPr sz="1600">
              <a:solidFill>
                <a:srgbClr val="FFFFFF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</a:pPr>
            <a:r>
              <a:rPr lang="fr" sz="1600">
                <a:solidFill>
                  <a:srgbClr val="FFFFFF"/>
                </a:solidFill>
              </a:rPr>
              <a:t>Il aime aussi le vélo, la nage, et la course à pied</a:t>
            </a:r>
            <a:endParaRPr sz="1600">
              <a:solidFill>
                <a:srgbClr val="FFFFFF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Char char="●"/>
            </a:pPr>
            <a:r>
              <a:rPr lang="fr"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Père de famille </a:t>
            </a:r>
            <a:endParaRPr sz="16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Char char="●"/>
            </a:pPr>
            <a:r>
              <a:rPr lang="fr" sz="1600">
                <a:solidFill>
                  <a:srgbClr val="FFFFFF"/>
                </a:solidFill>
              </a:rPr>
              <a:t>Il a cofondé le Grand défi Pierre Lavoie en 2008</a:t>
            </a:r>
            <a:endParaRPr sz="16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3" name="Google Shape;143;p27"/>
          <p:cNvSpPr/>
          <p:nvPr/>
        </p:nvSpPr>
        <p:spPr>
          <a:xfrm>
            <a:off x="3500" y="791275"/>
            <a:ext cx="3387000" cy="811500"/>
          </a:xfrm>
          <a:prstGeom prst="rect">
            <a:avLst/>
          </a:prstGeom>
          <a:solidFill>
            <a:srgbClr val="01C1C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27"/>
          <p:cNvSpPr txBox="1"/>
          <p:nvPr/>
        </p:nvSpPr>
        <p:spPr>
          <a:xfrm>
            <a:off x="496425" y="734575"/>
            <a:ext cx="3062100" cy="141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fr" sz="2700">
                <a:solidFill>
                  <a:srgbClr val="003666"/>
                </a:solidFill>
                <a:latin typeface="Bebas Neue"/>
                <a:ea typeface="Bebas Neue"/>
                <a:cs typeface="Bebas Neue"/>
                <a:sym typeface="Bebas Neue"/>
              </a:rPr>
              <a:t>QUI EST PIERRE LAVOIE ? </a:t>
            </a:r>
            <a:endParaRPr sz="1700">
              <a:solidFill>
                <a:srgbClr val="003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45" name="Google Shape;145;p27"/>
          <p:cNvPicPr preferRelativeResize="0"/>
          <p:nvPr/>
        </p:nvPicPr>
        <p:blipFill rotWithShape="1">
          <a:blip r:embed="rId3">
            <a:alphaModFix/>
          </a:blip>
          <a:srcRect b="9" l="18585" r="9544" t="1302"/>
          <a:stretch/>
        </p:blipFill>
        <p:spPr>
          <a:xfrm rot="5400000">
            <a:off x="1671512" y="-64338"/>
            <a:ext cx="44025" cy="338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14825" y="-1275236"/>
            <a:ext cx="4529176" cy="6795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 rot="10800000">
            <a:off x="4479475" y="0"/>
            <a:ext cx="90200" cy="48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 rot="10800000">
            <a:off x="4479475" y="0"/>
            <a:ext cx="90200" cy="5160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8"/>
          <p:cNvSpPr txBox="1"/>
          <p:nvPr/>
        </p:nvSpPr>
        <p:spPr>
          <a:xfrm>
            <a:off x="4591750" y="1724900"/>
            <a:ext cx="4476000" cy="30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666"/>
              </a:buClr>
              <a:buSzPts val="1200"/>
              <a:buFont typeface="Helvetica"/>
              <a:buChar char="●"/>
            </a:pPr>
            <a:r>
              <a:rPr lang="fr" sz="1200">
                <a:solidFill>
                  <a:srgbClr val="003666"/>
                </a:solidFill>
                <a:latin typeface="Helvetica"/>
                <a:ea typeface="Helvetica"/>
                <a:cs typeface="Helvetica"/>
                <a:sym typeface="Helvetica"/>
              </a:rPr>
              <a:t>Un marathon cycliste festif réunissant plus de 5000 cyclistes. </a:t>
            </a:r>
            <a:endParaRPr sz="1200">
              <a:solidFill>
                <a:srgbClr val="003666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indent="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200">
              <a:solidFill>
                <a:srgbClr val="003666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indent="-3048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666"/>
              </a:buClr>
              <a:buSzPts val="1200"/>
              <a:buFont typeface="Helvetica"/>
              <a:buChar char="●"/>
            </a:pPr>
            <a:r>
              <a:rPr lang="fr" sz="1200">
                <a:solidFill>
                  <a:srgbClr val="003666"/>
                </a:solidFill>
                <a:latin typeface="Helvetica"/>
                <a:ea typeface="Helvetica"/>
                <a:cs typeface="Helvetica"/>
                <a:sym typeface="Helvetica"/>
              </a:rPr>
              <a:t>Un parcours encadré de</a:t>
            </a:r>
            <a:r>
              <a:rPr lang="fr" sz="1200">
                <a:solidFill>
                  <a:srgbClr val="003666"/>
                </a:solidFill>
                <a:latin typeface="Helvetica"/>
                <a:ea typeface="Helvetica"/>
                <a:cs typeface="Helvetica"/>
                <a:sym typeface="Helvetica"/>
              </a:rPr>
              <a:t> 135</a:t>
            </a:r>
            <a:r>
              <a:rPr b="1" lang="fr" sz="1200">
                <a:solidFill>
                  <a:srgbClr val="003666"/>
                </a:solidFill>
                <a:latin typeface="Helvetica"/>
                <a:ea typeface="Helvetica"/>
                <a:cs typeface="Helvetica"/>
                <a:sym typeface="Helvetica"/>
              </a:rPr>
              <a:t> km</a:t>
            </a:r>
            <a:r>
              <a:rPr lang="fr" sz="1200">
                <a:solidFill>
                  <a:srgbClr val="003666"/>
                </a:solidFill>
                <a:latin typeface="Helvetica"/>
                <a:ea typeface="Helvetica"/>
                <a:cs typeface="Helvetica"/>
                <a:sym typeface="Helvetica"/>
              </a:rPr>
              <a:t>. </a:t>
            </a:r>
            <a:endParaRPr sz="1200">
              <a:solidFill>
                <a:srgbClr val="003666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indent="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3666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indent="-3048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666"/>
              </a:buClr>
              <a:buSzPts val="1200"/>
              <a:buFont typeface="Helvetica"/>
              <a:buChar char="●"/>
            </a:pPr>
            <a:r>
              <a:rPr lang="fr" sz="1200">
                <a:solidFill>
                  <a:srgbClr val="003666"/>
                </a:solidFill>
                <a:latin typeface="Helvetica"/>
                <a:ea typeface="Helvetica"/>
                <a:cs typeface="Helvetica"/>
                <a:sym typeface="Helvetica"/>
              </a:rPr>
              <a:t>Ce n’est pas seulement un exploit sportif. Cet </a:t>
            </a:r>
            <a:r>
              <a:rPr lang="fr" sz="1200">
                <a:solidFill>
                  <a:srgbClr val="003666"/>
                </a:solidFill>
                <a:latin typeface="Helvetica"/>
                <a:ea typeface="Helvetica"/>
                <a:cs typeface="Helvetica"/>
                <a:sym typeface="Helvetica"/>
              </a:rPr>
              <a:t>événement a pour objectif de </a:t>
            </a:r>
            <a:r>
              <a:rPr lang="fr" sz="1200">
                <a:solidFill>
                  <a:srgbClr val="003666"/>
                </a:solidFill>
                <a:latin typeface="Helvetica"/>
                <a:ea typeface="Helvetica"/>
                <a:cs typeface="Helvetica"/>
                <a:sym typeface="Helvetica"/>
              </a:rPr>
              <a:t>sensibiliser tous les Québécois à </a:t>
            </a:r>
            <a:r>
              <a:rPr lang="fr" sz="1200">
                <a:solidFill>
                  <a:srgbClr val="003666"/>
                </a:solidFill>
                <a:latin typeface="Helvetica"/>
                <a:ea typeface="Helvetica"/>
                <a:cs typeface="Helvetica"/>
                <a:sym typeface="Helvetica"/>
              </a:rPr>
              <a:t>changer</a:t>
            </a:r>
            <a:r>
              <a:rPr lang="fr" sz="1200">
                <a:solidFill>
                  <a:srgbClr val="003666"/>
                </a:solidFill>
                <a:latin typeface="Helvetica"/>
                <a:ea typeface="Helvetica"/>
                <a:cs typeface="Helvetica"/>
                <a:sym typeface="Helvetica"/>
              </a:rPr>
              <a:t> leur habitudes de vie pour un avenir en santé.</a:t>
            </a:r>
            <a:endParaRPr sz="1200">
              <a:solidFill>
                <a:srgbClr val="003666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indent="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3666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indent="-3048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666"/>
              </a:buClr>
              <a:buSzPts val="1200"/>
              <a:buFont typeface="Helvetica"/>
              <a:buChar char="●"/>
            </a:pPr>
            <a:r>
              <a:rPr b="1" lang="fr" sz="1200">
                <a:solidFill>
                  <a:srgbClr val="003666"/>
                </a:solidFill>
                <a:latin typeface="Helvetica"/>
                <a:ea typeface="Helvetica"/>
                <a:cs typeface="Helvetica"/>
                <a:sym typeface="Helvetica"/>
              </a:rPr>
              <a:t>Les cyclistes peuvent parrain</a:t>
            </a:r>
            <a:r>
              <a:rPr b="1" lang="fr" sz="1200">
                <a:solidFill>
                  <a:srgbClr val="003666"/>
                </a:solidFill>
                <a:latin typeface="Helvetica"/>
                <a:ea typeface="Helvetica"/>
                <a:cs typeface="Helvetica"/>
                <a:sym typeface="Helvetica"/>
              </a:rPr>
              <a:t>er </a:t>
            </a:r>
            <a:r>
              <a:rPr b="1" lang="fr" sz="1200">
                <a:solidFill>
                  <a:srgbClr val="003666"/>
                </a:solidFill>
                <a:latin typeface="Helvetica"/>
                <a:ea typeface="Helvetica"/>
                <a:cs typeface="Helvetica"/>
                <a:sym typeface="Helvetica"/>
              </a:rPr>
              <a:t>une</a:t>
            </a:r>
            <a:r>
              <a:rPr b="1" lang="fr" sz="1200">
                <a:solidFill>
                  <a:srgbClr val="003666"/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b="1" lang="fr" sz="1200">
                <a:solidFill>
                  <a:srgbClr val="003666"/>
                </a:solidFill>
                <a:latin typeface="Helvetica"/>
                <a:ea typeface="Helvetica"/>
                <a:cs typeface="Helvetica"/>
                <a:sym typeface="Helvetica"/>
              </a:rPr>
              <a:t>école</a:t>
            </a:r>
            <a:r>
              <a:rPr b="1" lang="fr" sz="1200">
                <a:solidFill>
                  <a:srgbClr val="003666"/>
                </a:solidFill>
                <a:latin typeface="Helvetica"/>
                <a:ea typeface="Helvetica"/>
                <a:cs typeface="Helvetica"/>
                <a:sym typeface="Helvetica"/>
              </a:rPr>
              <a:t> primaire du Québec</a:t>
            </a:r>
            <a:r>
              <a:rPr lang="fr" sz="1200">
                <a:solidFill>
                  <a:srgbClr val="003666"/>
                </a:solidFill>
                <a:latin typeface="Helvetica"/>
                <a:ea typeface="Helvetica"/>
                <a:cs typeface="Helvetica"/>
                <a:sym typeface="Helvetica"/>
              </a:rPr>
              <a:t> comme la vôtre !</a:t>
            </a:r>
            <a:endParaRPr sz="1200">
              <a:solidFill>
                <a:srgbClr val="003666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indent="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3666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3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003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4" name="Google Shape;154;p28"/>
          <p:cNvSpPr txBox="1"/>
          <p:nvPr/>
        </p:nvSpPr>
        <p:spPr>
          <a:xfrm>
            <a:off x="4756000" y="33500"/>
            <a:ext cx="4476000" cy="14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fr" sz="3700">
                <a:solidFill>
                  <a:srgbClr val="003666"/>
                </a:solidFill>
                <a:latin typeface="Bebas Neue"/>
                <a:ea typeface="Bebas Neue"/>
                <a:cs typeface="Bebas Neue"/>
                <a:sym typeface="Bebas Neue"/>
              </a:rPr>
              <a:t>LA BOUCLE, </a:t>
            </a:r>
            <a:endParaRPr sz="3700">
              <a:solidFill>
                <a:srgbClr val="003666"/>
              </a:solidFill>
              <a:latin typeface="Bebas Neue"/>
              <a:ea typeface="Bebas Neue"/>
              <a:cs typeface="Bebas Neue"/>
              <a:sym typeface="Bebas Neue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fr" sz="3700">
                <a:solidFill>
                  <a:srgbClr val="003666"/>
                </a:solidFill>
                <a:latin typeface="Bebas Neue"/>
                <a:ea typeface="Bebas Neue"/>
                <a:cs typeface="Bebas Neue"/>
                <a:sym typeface="Bebas Neue"/>
              </a:rPr>
              <a:t>c’est quoi ? </a:t>
            </a:r>
            <a:endParaRPr sz="2400">
              <a:solidFill>
                <a:srgbClr val="003666"/>
              </a:solidFill>
            </a:endParaRPr>
          </a:p>
        </p:txBody>
      </p:sp>
      <p:pic>
        <p:nvPicPr>
          <p:cNvPr id="155" name="Google Shape;15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04450" y="709100"/>
            <a:ext cx="4945401" cy="329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 rot="10800000">
            <a:off x="4479475" y="0"/>
            <a:ext cx="90200" cy="5160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9"/>
          <p:cNvSpPr txBox="1"/>
          <p:nvPr>
            <p:ph type="title"/>
          </p:nvPr>
        </p:nvSpPr>
        <p:spPr>
          <a:xfrm>
            <a:off x="265500" y="413750"/>
            <a:ext cx="4045200" cy="1068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70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La préparation </a:t>
            </a:r>
            <a:endParaRPr sz="27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62" name="Google Shape;162;p29"/>
          <p:cNvSpPr txBox="1"/>
          <p:nvPr/>
        </p:nvSpPr>
        <p:spPr>
          <a:xfrm>
            <a:off x="369900" y="1693125"/>
            <a:ext cx="3836400" cy="227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Char char="■"/>
            </a:pPr>
            <a:r>
              <a:rPr lang="fr"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Inscription et possibilité de former un groupe</a:t>
            </a:r>
            <a:endParaRPr sz="16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Char char="■"/>
            </a:pPr>
            <a:r>
              <a:rPr lang="fr"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Entraînement de janvier à juin</a:t>
            </a:r>
            <a:endParaRPr sz="16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Char char="■"/>
            </a:pPr>
            <a:r>
              <a:rPr lang="fr"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Préparation de l’équipement</a:t>
            </a:r>
            <a:endParaRPr sz="16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Char char="■"/>
            </a:pPr>
            <a:r>
              <a:rPr lang="fr"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Parrainage d’une école</a:t>
            </a:r>
            <a:endParaRPr sz="16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Char char="■"/>
            </a:pPr>
            <a:r>
              <a:rPr lang="fr"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Collecte de fonds</a:t>
            </a:r>
            <a:endParaRPr sz="16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3" name="Google Shape;163;p29"/>
          <p:cNvSpPr txBox="1"/>
          <p:nvPr/>
        </p:nvSpPr>
        <p:spPr>
          <a:xfrm>
            <a:off x="5043875" y="2411825"/>
            <a:ext cx="3942900" cy="14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FF0000"/>
                </a:solidFill>
              </a:rPr>
              <a:t>Mettre une photo de vous ou votre groupe à l’entraînement ! </a:t>
            </a:r>
            <a:endParaRPr>
              <a:solidFill>
                <a:srgbClr val="FF0000"/>
              </a:solidFill>
            </a:endParaRPr>
          </a:p>
        </p:txBody>
      </p:sp>
      <p:pic>
        <p:nvPicPr>
          <p:cNvPr id="164" name="Google Shape;16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 rot="10800000">
            <a:off x="4479475" y="0"/>
            <a:ext cx="90200" cy="513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0"/>
          <p:cNvSpPr txBox="1"/>
          <p:nvPr>
            <p:ph type="title"/>
          </p:nvPr>
        </p:nvSpPr>
        <p:spPr>
          <a:xfrm>
            <a:off x="265500" y="413750"/>
            <a:ext cx="4045200" cy="1068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70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LE DÉPART </a:t>
            </a:r>
            <a:endParaRPr sz="27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70" name="Google Shape;170;p30"/>
          <p:cNvSpPr txBox="1"/>
          <p:nvPr>
            <p:ph idx="2" type="body"/>
          </p:nvPr>
        </p:nvSpPr>
        <p:spPr>
          <a:xfrm>
            <a:off x="307325" y="1482350"/>
            <a:ext cx="3893700" cy="8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■"/>
            </a:pPr>
            <a:r>
              <a:rPr b="0" lang="fr" sz="1600">
                <a:solidFill>
                  <a:srgbClr val="FFFFFF"/>
                </a:solidFill>
              </a:rPr>
              <a:t>11 juin 2022, l’attente est terminée !</a:t>
            </a:r>
            <a:r>
              <a:rPr b="0" lang="fr" sz="1600"/>
              <a:t> </a:t>
            </a:r>
            <a:endParaRPr b="0"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■"/>
            </a:pPr>
            <a:r>
              <a:rPr b="0" lang="fr" sz="1600">
                <a:solidFill>
                  <a:srgbClr val="FFFFFF"/>
                </a:solidFill>
              </a:rPr>
              <a:t>Le départ sera donné à Sorel-Tracy</a:t>
            </a:r>
            <a:endParaRPr b="0" sz="1600">
              <a:solidFill>
                <a:srgbClr val="FFFFFF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■"/>
            </a:pPr>
            <a:r>
              <a:rPr b="0" lang="fr" sz="1600">
                <a:solidFill>
                  <a:srgbClr val="FFFFFF"/>
                </a:solidFill>
              </a:rPr>
              <a:t>Environ 5000 cyclistes </a:t>
            </a:r>
            <a:r>
              <a:rPr b="0" lang="fr" sz="1600">
                <a:solidFill>
                  <a:srgbClr val="FFFFFF"/>
                </a:solidFill>
              </a:rPr>
              <a:t>prendront</a:t>
            </a:r>
            <a:r>
              <a:rPr b="0" lang="fr" sz="1600">
                <a:solidFill>
                  <a:srgbClr val="FFFFFF"/>
                </a:solidFill>
              </a:rPr>
              <a:t> le départ ! </a:t>
            </a:r>
            <a:endParaRPr b="0" sz="1600">
              <a:solidFill>
                <a:srgbClr val="FFFFFF"/>
              </a:solidFill>
            </a:endParaRPr>
          </a:p>
        </p:txBody>
      </p:sp>
      <p:pic>
        <p:nvPicPr>
          <p:cNvPr id="171" name="Google Shape;171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 rot="10800000">
            <a:off x="4250875" y="0"/>
            <a:ext cx="90200" cy="516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75000" y="16975"/>
            <a:ext cx="77287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1"/>
          <p:cNvSpPr txBox="1"/>
          <p:nvPr>
            <p:ph type="title"/>
          </p:nvPr>
        </p:nvSpPr>
        <p:spPr>
          <a:xfrm>
            <a:off x="265500" y="-26682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31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9" name="Google Shape;179;p31"/>
          <p:cNvPicPr preferRelativeResize="0"/>
          <p:nvPr/>
        </p:nvPicPr>
        <p:blipFill rotWithShape="1">
          <a:blip r:embed="rId3">
            <a:alphaModFix/>
          </a:blip>
          <a:srcRect b="0" l="18299" r="31370" t="0"/>
          <a:stretch/>
        </p:blipFill>
        <p:spPr>
          <a:xfrm>
            <a:off x="2100" y="-455650"/>
            <a:ext cx="4572001" cy="6054553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31"/>
          <p:cNvSpPr txBox="1"/>
          <p:nvPr>
            <p:ph idx="2" type="body"/>
          </p:nvPr>
        </p:nvSpPr>
        <p:spPr>
          <a:xfrm>
            <a:off x="5117275" y="930225"/>
            <a:ext cx="3598200" cy="379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fr" sz="3700">
                <a:latin typeface="Bebas Neue"/>
                <a:ea typeface="Bebas Neue"/>
                <a:cs typeface="Bebas Neue"/>
                <a:sym typeface="Bebas Neue"/>
              </a:rPr>
              <a:t>Les encouragements</a:t>
            </a:r>
            <a:endParaRPr b="0" sz="3700">
              <a:latin typeface="Bebas Neue"/>
              <a:ea typeface="Bebas Neue"/>
              <a:cs typeface="Bebas Neue"/>
              <a:sym typeface="Bebas Neu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fr" sz="3700">
                <a:latin typeface="Bebas Neue"/>
                <a:ea typeface="Bebas Neue"/>
                <a:cs typeface="Bebas Neue"/>
                <a:sym typeface="Bebas Neue"/>
              </a:rPr>
              <a:t>des spectateurs,</a:t>
            </a:r>
            <a:endParaRPr b="0" sz="3700">
              <a:latin typeface="Bebas Neue"/>
              <a:ea typeface="Bebas Neue"/>
              <a:cs typeface="Bebas Neue"/>
              <a:sym typeface="Bebas Neu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fr" sz="3700">
                <a:latin typeface="Bebas Neue"/>
                <a:ea typeface="Bebas Neue"/>
                <a:cs typeface="Bebas Neue"/>
                <a:sym typeface="Bebas Neue"/>
              </a:rPr>
              <a:t>Une motivation pour les Cyclistes.</a:t>
            </a:r>
            <a:endParaRPr b="0" sz="3700">
              <a:latin typeface="Bebas Neue"/>
              <a:ea typeface="Bebas Neue"/>
              <a:cs typeface="Bebas Neue"/>
              <a:sym typeface="Bebas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3700"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81" name="Google Shape;181;p31"/>
          <p:cNvSpPr txBox="1"/>
          <p:nvPr/>
        </p:nvSpPr>
        <p:spPr>
          <a:xfrm>
            <a:off x="7639550" y="3644100"/>
            <a:ext cx="1482000" cy="149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0">
                <a:solidFill>
                  <a:srgbClr val="4F81BD"/>
                </a:solidFill>
                <a:latin typeface="Bebas Neue"/>
                <a:ea typeface="Bebas Neue"/>
                <a:cs typeface="Bebas Neue"/>
                <a:sym typeface="Bebas Neue"/>
              </a:rPr>
              <a:t>Go! </a:t>
            </a:r>
            <a:endParaRPr sz="10000">
              <a:solidFill>
                <a:srgbClr val="4F81BD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id="182" name="Google Shape;182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 rot="10800000">
            <a:off x="4479475" y="-127326"/>
            <a:ext cx="90200" cy="5406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2"/>
          <p:cNvSpPr txBox="1"/>
          <p:nvPr>
            <p:ph type="title"/>
          </p:nvPr>
        </p:nvSpPr>
        <p:spPr>
          <a:xfrm>
            <a:off x="265500" y="676950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700">
                <a:solidFill>
                  <a:srgbClr val="FFFFFF"/>
                </a:solidFill>
              </a:rPr>
              <a:t>Rouler Un défi pour tous</a:t>
            </a:r>
            <a:endParaRPr sz="27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FFFFFF"/>
              </a:solidFill>
            </a:endParaRPr>
          </a:p>
        </p:txBody>
      </p:sp>
      <p:sp>
        <p:nvSpPr>
          <p:cNvPr id="188" name="Google Shape;188;p32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32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FFFFFF"/>
                </a:solidFill>
              </a:rPr>
              <a:t>Et des fois… Nous aussi on a besoin d’un petit coup de pouce! </a:t>
            </a:r>
            <a:endParaRPr sz="1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0" name="Google Shape;190;p32"/>
          <p:cNvPicPr preferRelativeResize="0"/>
          <p:nvPr/>
        </p:nvPicPr>
        <p:blipFill rotWithShape="1">
          <a:blip r:embed="rId3">
            <a:alphaModFix/>
          </a:blip>
          <a:srcRect b="0" l="33765" r="7541" t="0"/>
          <a:stretch/>
        </p:blipFill>
        <p:spPr>
          <a:xfrm>
            <a:off x="4614825" y="-125"/>
            <a:ext cx="4529172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 rot="10800000">
            <a:off x="4555675" y="0"/>
            <a:ext cx="90200" cy="5160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