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0"/>
  </p:notesMasterIdLst>
  <p:sldIdLst>
    <p:sldId id="256" r:id="rId2"/>
    <p:sldId id="258" r:id="rId3"/>
    <p:sldId id="276" r:id="rId4"/>
    <p:sldId id="265" r:id="rId5"/>
    <p:sldId id="264" r:id="rId6"/>
    <p:sldId id="259" r:id="rId7"/>
    <p:sldId id="266" r:id="rId8"/>
    <p:sldId id="262" r:id="rId9"/>
    <p:sldId id="267" r:id="rId10"/>
    <p:sldId id="268" r:id="rId11"/>
    <p:sldId id="263" r:id="rId12"/>
    <p:sldId id="274" r:id="rId13"/>
    <p:sldId id="271" r:id="rId14"/>
    <p:sldId id="272" r:id="rId15"/>
    <p:sldId id="273" r:id="rId16"/>
    <p:sldId id="269" r:id="rId17"/>
    <p:sldId id="275" r:id="rId18"/>
    <p:sldId id="270" r:id="rId19"/>
  </p:sldIdLst>
  <p:sldSz cx="9144000" cy="6858000" type="screen4x3"/>
  <p:notesSz cx="7315200" cy="96012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FFFF"/>
    <a:srgbClr val="00C8C3"/>
    <a:srgbClr val="00D5D0"/>
    <a:srgbClr val="BDFFFF"/>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522" y="-38"/>
      </p:cViewPr>
      <p:guideLst>
        <p:guide orient="horz" pos="2160"/>
        <p:guide pos="2880"/>
      </p:guideLst>
    </p:cSldViewPr>
  </p:slideViewPr>
  <p:notesTextViewPr>
    <p:cViewPr>
      <p:scale>
        <a:sx n="100" d="100"/>
        <a:sy n="100" d="100"/>
      </p:scale>
      <p:origin x="0" y="0"/>
    </p:cViewPr>
  </p:notesTextViewPr>
  <p:notesViewPr>
    <p:cSldViewPr>
      <p:cViewPr varScale="1">
        <p:scale>
          <a:sx n="63" d="100"/>
          <a:sy n="63" d="100"/>
        </p:scale>
        <p:origin x="-3192" y="-58"/>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169921" cy="480060"/>
          </a:xfrm>
          <a:prstGeom prst="rect">
            <a:avLst/>
          </a:prstGeom>
        </p:spPr>
        <p:txBody>
          <a:bodyPr vert="horz" lIns="96639" tIns="48321" rIns="96639" bIns="48321" rtlCol="0"/>
          <a:lstStyle>
            <a:lvl1pPr algn="l">
              <a:defRPr sz="1200"/>
            </a:lvl1pPr>
          </a:lstStyle>
          <a:p>
            <a:endParaRPr lang="fr-CA"/>
          </a:p>
        </p:txBody>
      </p:sp>
      <p:sp>
        <p:nvSpPr>
          <p:cNvPr id="3" name="Espace réservé de la date 2"/>
          <p:cNvSpPr>
            <a:spLocks noGrp="1"/>
          </p:cNvSpPr>
          <p:nvPr>
            <p:ph type="dt" idx="1"/>
          </p:nvPr>
        </p:nvSpPr>
        <p:spPr>
          <a:xfrm>
            <a:off x="4143588" y="0"/>
            <a:ext cx="3169921" cy="480060"/>
          </a:xfrm>
          <a:prstGeom prst="rect">
            <a:avLst/>
          </a:prstGeom>
        </p:spPr>
        <p:txBody>
          <a:bodyPr vert="horz" lIns="96639" tIns="48321" rIns="96639" bIns="48321" rtlCol="0"/>
          <a:lstStyle>
            <a:lvl1pPr algn="r">
              <a:defRPr sz="1200"/>
            </a:lvl1pPr>
          </a:lstStyle>
          <a:p>
            <a:fld id="{0CEC31B3-5718-49AB-9646-AD1EC75C3CCB}" type="datetimeFigureOut">
              <a:rPr lang="fr-CA" smtClean="0"/>
              <a:pPr/>
              <a:t>2014-02-19</a:t>
            </a:fld>
            <a:endParaRPr lang="fr-CA"/>
          </a:p>
        </p:txBody>
      </p:sp>
      <p:sp>
        <p:nvSpPr>
          <p:cNvPr id="4" name="Espace réservé de l'image des diapositives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39" tIns="48321" rIns="96639" bIns="48321" rtlCol="0" anchor="ctr"/>
          <a:lstStyle/>
          <a:p>
            <a:endParaRPr lang="fr-CA"/>
          </a:p>
        </p:txBody>
      </p:sp>
      <p:sp>
        <p:nvSpPr>
          <p:cNvPr id="5" name="Espace réservé des commentaires 4"/>
          <p:cNvSpPr>
            <a:spLocks noGrp="1"/>
          </p:cNvSpPr>
          <p:nvPr>
            <p:ph type="body" sz="quarter" idx="3"/>
          </p:nvPr>
        </p:nvSpPr>
        <p:spPr>
          <a:xfrm>
            <a:off x="731521" y="4560571"/>
            <a:ext cx="5852160" cy="4320540"/>
          </a:xfrm>
          <a:prstGeom prst="rect">
            <a:avLst/>
          </a:prstGeom>
        </p:spPr>
        <p:txBody>
          <a:bodyPr vert="horz" lIns="96639" tIns="48321" rIns="96639" bIns="48321"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1" y="9119474"/>
            <a:ext cx="3169921" cy="480060"/>
          </a:xfrm>
          <a:prstGeom prst="rect">
            <a:avLst/>
          </a:prstGeom>
        </p:spPr>
        <p:txBody>
          <a:bodyPr vert="horz" lIns="96639" tIns="48321" rIns="96639" bIns="48321"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4143588" y="9119474"/>
            <a:ext cx="3169921" cy="480060"/>
          </a:xfrm>
          <a:prstGeom prst="rect">
            <a:avLst/>
          </a:prstGeom>
        </p:spPr>
        <p:txBody>
          <a:bodyPr vert="horz" lIns="96639" tIns="48321" rIns="96639" bIns="48321" rtlCol="0" anchor="b"/>
          <a:lstStyle>
            <a:lvl1pPr algn="r">
              <a:defRPr sz="1200"/>
            </a:lvl1pPr>
          </a:lstStyle>
          <a:p>
            <a:fld id="{3D4E7974-A92B-455C-A218-4A35658D0874}" type="slidenum">
              <a:rPr lang="fr-CA" smtClean="0"/>
              <a:pPr/>
              <a:t>‹N°›</a:t>
            </a:fld>
            <a:endParaRPr lang="fr-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http://www.legdpl.com/la-boucle"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p>
            <a:fld id="{B151F00C-3A6B-431D-8F55-289657E7FE43}" type="datetimeFigureOut">
              <a:rPr lang="fr-CA" smtClean="0"/>
              <a:pPr/>
              <a:t>2014-02-19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90ACE1E-705D-4D17-B230-591BAA8EDCC6}" type="slidenum">
              <a:rPr lang="fr-CA" smtClean="0"/>
              <a:pPr/>
              <a:t>‹N°›</a:t>
            </a:fld>
            <a:endParaRPr lang="fr-CA"/>
          </a:p>
        </p:txBody>
      </p:sp>
      <p:pic>
        <p:nvPicPr>
          <p:cNvPr id="8" name="aef7b503-546a-473a-814b-45212cf1f371" descr="9F0A6C91-24C9-426D-87B1-1EA55C52131D"/>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7596336" y="6291318"/>
            <a:ext cx="1403649" cy="394910"/>
          </a:xfrm>
          <a:prstGeom prst="rect">
            <a:avLst/>
          </a:prstGeom>
          <a:noFill/>
          <a:ln w="9525">
            <a:noFill/>
            <a:miter lim="800000"/>
            <a:headEnd/>
            <a:tailEnd/>
          </a:ln>
        </p:spPr>
      </p:pic>
      <p:sp>
        <p:nvSpPr>
          <p:cNvPr id="11" name="Rectangle 10"/>
          <p:cNvSpPr/>
          <p:nvPr userDrawn="1"/>
        </p:nvSpPr>
        <p:spPr>
          <a:xfrm flipH="1">
            <a:off x="4572000" y="0"/>
            <a:ext cx="504056" cy="783928"/>
          </a:xfrm>
          <a:prstGeom prst="rect">
            <a:avLst/>
          </a:prstGeom>
          <a:gradFill flip="none" rotWithShape="1">
            <a:gsLst>
              <a:gs pos="100000">
                <a:schemeClr val="bg1">
                  <a:lumMod val="50000"/>
                  <a:alpha val="51000"/>
                </a:schemeClr>
              </a:gs>
              <a:gs pos="71000">
                <a:schemeClr val="bg1">
                  <a:lumMod val="65000"/>
                  <a:alpha val="85000"/>
                </a:schemeClr>
              </a:gs>
              <a:gs pos="50000">
                <a:schemeClr val="bg1">
                  <a:lumMod val="75000"/>
                </a:schemeClr>
              </a:gs>
              <a:gs pos="100000">
                <a:schemeClr val="bg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7" name="Picture 4" descr="http://www.legdpl.com/wp-content/themes/gdpl2010/images/1000km/logo-1000km-fr.jpg"/>
          <p:cNvPicPr>
            <a:picLocks noChangeAspect="1" noChangeArrowheads="1"/>
          </p:cNvPicPr>
          <p:nvPr userDrawn="1"/>
        </p:nvPicPr>
        <p:blipFill>
          <a:blip r:embed="rId3" cstate="print">
            <a:grayscl/>
          </a:blip>
          <a:srcRect l="30313"/>
          <a:stretch>
            <a:fillRect/>
          </a:stretch>
        </p:blipFill>
        <p:spPr bwMode="auto">
          <a:xfrm rot="10800000">
            <a:off x="-36512" y="-11510"/>
            <a:ext cx="4824536" cy="794216"/>
          </a:xfrm>
          <a:prstGeom prst="rect">
            <a:avLst/>
          </a:prstGeom>
          <a:noFill/>
        </p:spPr>
      </p:pic>
      <p:pic>
        <p:nvPicPr>
          <p:cNvPr id="18" name="Picture 2" descr="La boucle">
            <a:hlinkClick r:id="rId4"/>
          </p:cNvPr>
          <p:cNvPicPr>
            <a:picLocks noChangeAspect="1" noChangeArrowheads="1"/>
          </p:cNvPicPr>
          <p:nvPr userDrawn="1"/>
        </p:nvPicPr>
        <p:blipFill>
          <a:blip r:embed="rId5" cstate="print">
            <a:grayscl/>
          </a:blip>
          <a:srcRect/>
          <a:stretch>
            <a:fillRect/>
          </a:stretch>
        </p:blipFill>
        <p:spPr bwMode="auto">
          <a:xfrm>
            <a:off x="5004048" y="0"/>
            <a:ext cx="4139952" cy="782382"/>
          </a:xfrm>
          <a:prstGeom prst="rect">
            <a:avLst/>
          </a:prstGeom>
          <a:noFill/>
        </p:spPr>
      </p:pic>
      <p:cxnSp>
        <p:nvCxnSpPr>
          <p:cNvPr id="12" name="Connecteur droit 11"/>
          <p:cNvCxnSpPr/>
          <p:nvPr userDrawn="1"/>
        </p:nvCxnSpPr>
        <p:spPr>
          <a:xfrm>
            <a:off x="0" y="782706"/>
            <a:ext cx="9144000" cy="0"/>
          </a:xfrm>
          <a:prstGeom prst="lin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21" name="Rectangle 20"/>
          <p:cNvSpPr/>
          <p:nvPr userDrawn="1"/>
        </p:nvSpPr>
        <p:spPr>
          <a:xfrm>
            <a:off x="-36512" y="116632"/>
            <a:ext cx="3600400" cy="646331"/>
          </a:xfrm>
          <a:prstGeom prst="rect">
            <a:avLst/>
          </a:prstGeom>
          <a:noFill/>
        </p:spPr>
        <p:txBody>
          <a:bodyPr wrap="square" lIns="91440" tIns="45720" rIns="91440" bIns="45720">
            <a:spAutoFit/>
          </a:bodyPr>
          <a:lstStyle/>
          <a:p>
            <a:pPr algn="ctr"/>
            <a:r>
              <a:rPr lang="fr-FR" sz="36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Kartika" pitchFamily="18" charset="0"/>
                <a:cs typeface="Kartika" pitchFamily="18" charset="0"/>
              </a:rPr>
              <a:t>MILLE KM</a:t>
            </a:r>
            <a:endParaRPr lang="fr-FR" sz="36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rtika" pitchFamily="18" charset="0"/>
              <a:cs typeface="Kartika" pitchFamily="18" charset="0"/>
            </a:endParaRPr>
          </a:p>
        </p:txBody>
      </p:sp>
      <p:pic>
        <p:nvPicPr>
          <p:cNvPr id="22" name="Image 21" descr="Logo GDPL avec rayon.jpg"/>
          <p:cNvPicPr>
            <a:picLocks noChangeAspect="1"/>
          </p:cNvPicPr>
          <p:nvPr userDrawn="1"/>
        </p:nvPicPr>
        <p:blipFill>
          <a:blip r:embed="rId6" cstate="print">
            <a:clrChange>
              <a:clrFrom>
                <a:srgbClr val="FFFFFF"/>
              </a:clrFrom>
              <a:clrTo>
                <a:srgbClr val="FFFFFF">
                  <a:alpha val="0"/>
                </a:srgbClr>
              </a:clrTo>
            </a:clrChange>
            <a:duotone>
              <a:prstClr val="black"/>
              <a:schemeClr val="tx1">
                <a:lumMod val="50000"/>
                <a:lumOff val="50000"/>
                <a:tint val="45000"/>
                <a:satMod val="400000"/>
              </a:schemeClr>
            </a:duotone>
          </a:blip>
          <a:srcRect l="30384" r="40939" b="56293"/>
          <a:stretch>
            <a:fillRect/>
          </a:stretch>
        </p:blipFill>
        <p:spPr>
          <a:xfrm rot="16200000">
            <a:off x="4261656" y="22312"/>
            <a:ext cx="764704" cy="72008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B151F00C-3A6B-431D-8F55-289657E7FE43}" type="datetimeFigureOut">
              <a:rPr lang="fr-CA" smtClean="0"/>
              <a:pPr/>
              <a:t>2014-02-19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90ACE1E-705D-4D17-B230-591BAA8EDCC6}" type="slidenum">
              <a:rPr lang="fr-CA" smtClean="0"/>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9"/>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B151F00C-3A6B-431D-8F55-289657E7FE43}" type="datetimeFigureOut">
              <a:rPr lang="fr-CA" smtClean="0"/>
              <a:pPr/>
              <a:t>2014-02-19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90ACE1E-705D-4D17-B230-591BAA8EDCC6}" type="slidenum">
              <a:rPr lang="fr-CA" smtClean="0"/>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B151F00C-3A6B-431D-8F55-289657E7FE43}" type="datetimeFigureOut">
              <a:rPr lang="fr-CA" smtClean="0"/>
              <a:pPr/>
              <a:t>2014-02-19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90ACE1E-705D-4D17-B230-591BAA8EDCC6}" type="slidenum">
              <a:rPr lang="fr-CA" smtClean="0"/>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151F00C-3A6B-431D-8F55-289657E7FE43}" type="datetimeFigureOut">
              <a:rPr lang="fr-CA" smtClean="0"/>
              <a:pPr/>
              <a:t>2014-02-19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90ACE1E-705D-4D17-B230-591BAA8EDCC6}" type="slidenum">
              <a:rPr lang="fr-CA" smtClean="0"/>
              <a:pPr/>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B151F00C-3A6B-431D-8F55-289657E7FE43}" type="datetimeFigureOut">
              <a:rPr lang="fr-CA" smtClean="0"/>
              <a:pPr/>
              <a:t>2014-02-19</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B90ACE1E-705D-4D17-B230-591BAA8EDCC6}" type="slidenum">
              <a:rPr lang="fr-CA" smtClean="0"/>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B151F00C-3A6B-431D-8F55-289657E7FE43}" type="datetimeFigureOut">
              <a:rPr lang="fr-CA" smtClean="0"/>
              <a:pPr/>
              <a:t>2014-02-19</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B90ACE1E-705D-4D17-B230-591BAA8EDCC6}" type="slidenum">
              <a:rPr lang="fr-CA" smtClean="0"/>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2"/>
          <p:cNvSpPr>
            <a:spLocks noGrp="1"/>
          </p:cNvSpPr>
          <p:nvPr>
            <p:ph type="dt" sz="half" idx="10"/>
          </p:nvPr>
        </p:nvSpPr>
        <p:spPr/>
        <p:txBody>
          <a:bodyPr/>
          <a:lstStyle/>
          <a:p>
            <a:fld id="{B151F00C-3A6B-431D-8F55-289657E7FE43}" type="datetimeFigureOut">
              <a:rPr lang="fr-CA" smtClean="0"/>
              <a:pPr/>
              <a:t>2014-02-19</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B90ACE1E-705D-4D17-B230-591BAA8EDCC6}" type="slidenum">
              <a:rPr lang="fr-CA" smtClean="0"/>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151F00C-3A6B-431D-8F55-289657E7FE43}" type="datetimeFigureOut">
              <a:rPr lang="fr-CA" smtClean="0"/>
              <a:pPr/>
              <a:t>2014-02-19</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B90ACE1E-705D-4D17-B230-591BAA8EDCC6}" type="slidenum">
              <a:rPr lang="fr-CA" smtClean="0"/>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151F00C-3A6B-431D-8F55-289657E7FE43}" type="datetimeFigureOut">
              <a:rPr lang="fr-CA" smtClean="0"/>
              <a:pPr/>
              <a:t>2014-02-19</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B90ACE1E-705D-4D17-B230-591BAA8EDCC6}" type="slidenum">
              <a:rPr lang="fr-CA" smtClean="0"/>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151F00C-3A6B-431D-8F55-289657E7FE43}" type="datetimeFigureOut">
              <a:rPr lang="fr-CA" smtClean="0"/>
              <a:pPr/>
              <a:t>2014-02-19</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B90ACE1E-705D-4D17-B230-591BAA8EDCC6}" type="slidenum">
              <a:rPr lang="fr-CA" smtClean="0"/>
              <a:pPr/>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51F00C-3A6B-431D-8F55-289657E7FE43}" type="datetimeFigureOut">
              <a:rPr lang="fr-CA" smtClean="0"/>
              <a:pPr/>
              <a:t>2014-02-19</a:t>
            </a:fld>
            <a:endParaRPr lang="fr-CA"/>
          </a:p>
        </p:txBody>
      </p:sp>
      <p:sp>
        <p:nvSpPr>
          <p:cNvPr id="5" name="Espace réservé du pied de page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0ACE1E-705D-4D17-B230-591BAA8EDCC6}" type="slidenum">
              <a:rPr lang="fr-CA" smtClean="0"/>
              <a:pPr/>
              <a:t>‹N°›</a:t>
            </a:fld>
            <a:endParaRPr lang="fr-CA"/>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legdpl.com/wp-content/uploads/2010/11/Photo_Go-le-Grand-defi.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mailto:maxime@legdpl.com" TargetMode="External"/><Relationship Id="rId2" Type="http://schemas.openxmlformats.org/officeDocument/2006/relationships/hyperlink" Target="mailto:melany@legdpl.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747797" y="2132857"/>
            <a:ext cx="6192688" cy="1944215"/>
          </a:xfrm>
        </p:spPr>
        <p:txBody>
          <a:bodyPr>
            <a:normAutofit fontScale="90000"/>
          </a:bodyPr>
          <a:lstStyle/>
          <a:p>
            <a:pPr algn="r"/>
            <a:r>
              <a:rPr lang="fr-CA" sz="4000" dirty="0" smtClean="0">
                <a:latin typeface="Myriad Pro" pitchFamily="34" charset="0"/>
              </a:rPr>
              <a:t>Guide </a:t>
            </a:r>
            <a:br>
              <a:rPr lang="fr-CA" sz="4000" dirty="0" smtClean="0">
                <a:latin typeface="Myriad Pro" pitchFamily="34" charset="0"/>
              </a:rPr>
            </a:br>
            <a:r>
              <a:rPr lang="fr-CA" sz="4000" dirty="0" smtClean="0">
                <a:latin typeface="Myriad Pro" pitchFamily="34" charset="0"/>
              </a:rPr>
              <a:t>pour parrainer </a:t>
            </a:r>
            <a:br>
              <a:rPr lang="fr-CA" sz="4000" dirty="0" smtClean="0">
                <a:latin typeface="Myriad Pro" pitchFamily="34" charset="0"/>
              </a:rPr>
            </a:br>
            <a:r>
              <a:rPr lang="fr-CA" sz="4000" dirty="0" smtClean="0">
                <a:latin typeface="Myriad Pro" pitchFamily="34" charset="0"/>
              </a:rPr>
              <a:t>avec succès </a:t>
            </a:r>
            <a:br>
              <a:rPr lang="fr-CA" sz="4000" dirty="0" smtClean="0">
                <a:latin typeface="Myriad Pro" pitchFamily="34" charset="0"/>
              </a:rPr>
            </a:br>
            <a:r>
              <a:rPr lang="fr-CA" sz="4000" dirty="0" smtClean="0">
                <a:latin typeface="Myriad Pro" pitchFamily="34" charset="0"/>
              </a:rPr>
              <a:t>une école primaire</a:t>
            </a:r>
            <a:endParaRPr lang="fr-CA" sz="4000" dirty="0">
              <a:latin typeface="Myriad Pro" pitchFamily="34" charset="0"/>
            </a:endParaRPr>
          </a:p>
        </p:txBody>
      </p:sp>
      <p:sp>
        <p:nvSpPr>
          <p:cNvPr id="3" name="Sous-titre 2"/>
          <p:cNvSpPr>
            <a:spLocks noGrp="1"/>
          </p:cNvSpPr>
          <p:nvPr>
            <p:ph type="subTitle" idx="1"/>
          </p:nvPr>
        </p:nvSpPr>
        <p:spPr>
          <a:xfrm>
            <a:off x="3543333" y="4401108"/>
            <a:ext cx="5349147" cy="504056"/>
          </a:xfrm>
        </p:spPr>
        <p:txBody>
          <a:bodyPr>
            <a:normAutofit fontScale="92500" lnSpcReduction="10000"/>
          </a:bodyPr>
          <a:lstStyle/>
          <a:p>
            <a:pPr algn="r"/>
            <a:r>
              <a:rPr lang="fr-CA" dirty="0" smtClean="0">
                <a:solidFill>
                  <a:schemeClr val="accent6">
                    <a:lumMod val="75000"/>
                  </a:schemeClr>
                </a:solidFill>
                <a:latin typeface="Myriad Pro" pitchFamily="34" charset="0"/>
              </a:rPr>
              <a:t>Édition 2014</a:t>
            </a:r>
            <a:endParaRPr lang="fr-CA" dirty="0">
              <a:solidFill>
                <a:schemeClr val="accent6">
                  <a:lumMod val="75000"/>
                </a:schemeClr>
              </a:solidFill>
              <a:latin typeface="Myriad Pro" pitchFamily="34" charset="0"/>
            </a:endParaRPr>
          </a:p>
        </p:txBody>
      </p:sp>
      <p:pic>
        <p:nvPicPr>
          <p:cNvPr id="1030" name="Picture 6" descr="Go le Grand defi">
            <a:hlinkClick r:id="rId2"/>
          </p:cNvPr>
          <p:cNvPicPr>
            <a:picLocks noChangeAspect="1" noChangeArrowheads="1"/>
          </p:cNvPicPr>
          <p:nvPr/>
        </p:nvPicPr>
        <p:blipFill>
          <a:blip r:embed="rId3" cstate="print"/>
          <a:srcRect r="6084"/>
          <a:stretch>
            <a:fillRect/>
          </a:stretch>
        </p:blipFill>
        <p:spPr bwMode="auto">
          <a:xfrm>
            <a:off x="755576" y="1844824"/>
            <a:ext cx="4071919" cy="2627121"/>
          </a:xfrm>
          <a:prstGeom prst="rect">
            <a:avLst/>
          </a:prstGeom>
          <a:ln>
            <a:solidFill>
              <a:schemeClr val="accent6">
                <a:lumMod val="75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1" y="998731"/>
            <a:ext cx="7676389" cy="326465"/>
          </a:xfrm>
        </p:spPr>
        <p:txBody>
          <a:bodyPr vert="horz" lIns="91440" tIns="45720" rIns="91440" bIns="45720" rtlCol="0" anchor="ctr">
            <a:noAutofit/>
          </a:bodyPr>
          <a:lstStyle/>
          <a:p>
            <a:pPr algn="l"/>
            <a:r>
              <a:rPr lang="fr-CA" sz="2800" b="1" dirty="0" smtClean="0">
                <a:solidFill>
                  <a:schemeClr val="accent6">
                    <a:lumMod val="75000"/>
                  </a:schemeClr>
                </a:solidFill>
                <a:latin typeface="Myriad Pro" pitchFamily="34" charset="0"/>
              </a:rPr>
              <a:t>Quelques conseils</a:t>
            </a:r>
            <a:endParaRPr lang="fr-CA" sz="2800" b="1" dirty="0">
              <a:solidFill>
                <a:schemeClr val="accent6">
                  <a:lumMod val="75000"/>
                </a:schemeClr>
              </a:solidFill>
              <a:latin typeface="Myriad Pro" pitchFamily="34" charset="0"/>
            </a:endParaRPr>
          </a:p>
        </p:txBody>
      </p:sp>
      <p:sp>
        <p:nvSpPr>
          <p:cNvPr id="8" name="Sous-titre 2"/>
          <p:cNvSpPr>
            <a:spLocks noGrp="1"/>
          </p:cNvSpPr>
          <p:nvPr>
            <p:ph type="subTitle" idx="1"/>
          </p:nvPr>
        </p:nvSpPr>
        <p:spPr>
          <a:xfrm>
            <a:off x="539552" y="1628800"/>
            <a:ext cx="7920880" cy="4464496"/>
          </a:xfrm>
        </p:spPr>
        <p:txBody>
          <a:bodyPr vert="horz" lIns="91440" tIns="45720" rIns="91440" bIns="45720" rtlCol="0">
            <a:noAutofit/>
          </a:bodyPr>
          <a:lstStyle/>
          <a:p>
            <a:pPr marL="342900" indent="-342900" algn="just">
              <a:buClr>
                <a:schemeClr val="accent6">
                  <a:lumMod val="75000"/>
                </a:schemeClr>
              </a:buClr>
              <a:buSzPct val="125000"/>
              <a:buFont typeface="Wingdings" pitchFamily="2" charset="2"/>
              <a:buChar char="§"/>
              <a:defRPr/>
            </a:pPr>
            <a:r>
              <a:rPr lang="fr-CA" sz="1800" dirty="0" smtClean="0">
                <a:solidFill>
                  <a:schemeClr val="tx1"/>
                </a:solidFill>
                <a:latin typeface="Myriad Pro" pitchFamily="34" charset="0"/>
              </a:rPr>
              <a:t>Plus on est de fous, plus on bouge!</a:t>
            </a:r>
          </a:p>
          <a:p>
            <a:pPr marL="342900" indent="-342900" algn="just">
              <a:buClr>
                <a:schemeClr val="accent6">
                  <a:lumMod val="75000"/>
                </a:schemeClr>
              </a:buClr>
              <a:buSzPct val="125000"/>
              <a:buFont typeface="Wingdings" pitchFamily="2" charset="2"/>
              <a:buChar char="§"/>
              <a:defRPr/>
            </a:pPr>
            <a:endParaRPr lang="fr-CA" sz="1800" dirty="0" smtClean="0">
              <a:solidFill>
                <a:schemeClr val="tx1"/>
              </a:solidFill>
              <a:latin typeface="Myriad Pro" pitchFamily="34" charset="0"/>
            </a:endParaRPr>
          </a:p>
          <a:p>
            <a:pPr marL="342900" indent="-342900" algn="just">
              <a:buClr>
                <a:schemeClr val="accent6">
                  <a:lumMod val="75000"/>
                </a:schemeClr>
              </a:buClr>
              <a:buSzPct val="125000"/>
              <a:buFont typeface="Wingdings" pitchFamily="2" charset="2"/>
              <a:buChar char="§"/>
              <a:defRPr/>
            </a:pPr>
            <a:r>
              <a:rPr lang="fr-CA" sz="1800" dirty="0" smtClean="0">
                <a:solidFill>
                  <a:schemeClr val="tx1"/>
                </a:solidFill>
                <a:latin typeface="Myriad Pro" pitchFamily="34" charset="0"/>
              </a:rPr>
              <a:t>N’oubliez pas : un plus grand nombre </a:t>
            </a:r>
          </a:p>
          <a:p>
            <a:pPr marL="342900" indent="-342900" algn="just">
              <a:buClr>
                <a:schemeClr val="accent6">
                  <a:lumMod val="75000"/>
                </a:schemeClr>
              </a:buClr>
              <a:buSzPct val="125000"/>
              <a:defRPr/>
            </a:pPr>
            <a:r>
              <a:rPr lang="fr-CA" sz="1800" dirty="0" smtClean="0">
                <a:solidFill>
                  <a:schemeClr val="tx1"/>
                </a:solidFill>
                <a:latin typeface="Myriad Pro" pitchFamily="34" charset="0"/>
              </a:rPr>
              <a:t>	de cubes énergie sont amassés si la </a:t>
            </a:r>
          </a:p>
          <a:p>
            <a:pPr marL="342900" indent="-342900" algn="just">
              <a:buClr>
                <a:schemeClr val="accent6">
                  <a:lumMod val="75000"/>
                </a:schemeClr>
              </a:buClr>
              <a:buSzPct val="125000"/>
              <a:defRPr/>
            </a:pPr>
            <a:r>
              <a:rPr lang="fr-CA" sz="1800" dirty="0" smtClean="0">
                <a:solidFill>
                  <a:schemeClr val="tx1"/>
                </a:solidFill>
                <a:latin typeface="Myriad Pro" pitchFamily="34" charset="0"/>
              </a:rPr>
              <a:t>	famille immédiate des jeunes et le personnel de l’école participent!</a:t>
            </a:r>
          </a:p>
          <a:p>
            <a:pPr marL="342900" indent="-342900" algn="just">
              <a:buClr>
                <a:schemeClr val="accent6">
                  <a:lumMod val="75000"/>
                </a:schemeClr>
              </a:buClr>
              <a:buSzPct val="125000"/>
              <a:buFont typeface="Wingdings" pitchFamily="2" charset="2"/>
              <a:buChar char="§"/>
              <a:defRPr/>
            </a:pPr>
            <a:endParaRPr lang="fr-CA" sz="1800" dirty="0" smtClean="0">
              <a:solidFill>
                <a:schemeClr val="tx1"/>
              </a:solidFill>
              <a:latin typeface="Myriad Pro" pitchFamily="34" charset="0"/>
            </a:endParaRPr>
          </a:p>
          <a:p>
            <a:pPr marL="342900" indent="-342900" algn="just">
              <a:buClr>
                <a:schemeClr val="accent6">
                  <a:lumMod val="75000"/>
                </a:schemeClr>
              </a:buClr>
              <a:buSzPct val="125000"/>
              <a:defRPr/>
            </a:pPr>
            <a:r>
              <a:rPr lang="fr-CA" sz="1800" u="sng" dirty="0" smtClean="0">
                <a:solidFill>
                  <a:schemeClr val="tx1"/>
                </a:solidFill>
                <a:latin typeface="Myriad Pro" pitchFamily="34" charset="0"/>
              </a:rPr>
              <a:t>Lorsque vous rendez visite à votre école :</a:t>
            </a:r>
          </a:p>
          <a:p>
            <a:pPr marL="800100" lvl="1" indent="-342900" algn="just">
              <a:buClr>
                <a:schemeClr val="accent6">
                  <a:lumMod val="75000"/>
                </a:schemeClr>
              </a:buClr>
              <a:buSzPct val="125000"/>
              <a:buFont typeface="Arial" pitchFamily="34" charset="0"/>
              <a:buChar char="•"/>
              <a:defRPr/>
            </a:pPr>
            <a:r>
              <a:rPr lang="fr-CA" sz="1800" dirty="0" smtClean="0">
                <a:solidFill>
                  <a:schemeClr val="tx1"/>
                </a:solidFill>
                <a:latin typeface="Myriad Pro" pitchFamily="34" charset="0"/>
              </a:rPr>
              <a:t>Apportez votre vélo et votre maillot.</a:t>
            </a:r>
          </a:p>
          <a:p>
            <a:pPr marL="800100" lvl="1" indent="-342900" algn="just">
              <a:buClr>
                <a:schemeClr val="accent6">
                  <a:lumMod val="75000"/>
                </a:schemeClr>
              </a:buClr>
              <a:buSzPct val="125000"/>
              <a:buFont typeface="Arial" pitchFamily="34" charset="0"/>
              <a:buChar char="•"/>
              <a:defRPr/>
            </a:pPr>
            <a:r>
              <a:rPr lang="fr-CA" sz="1800" dirty="0" smtClean="0">
                <a:solidFill>
                  <a:schemeClr val="tx1"/>
                </a:solidFill>
                <a:latin typeface="Myriad Pro" pitchFamily="34" charset="0"/>
              </a:rPr>
              <a:t>Parlez de votre expérience de préparation!</a:t>
            </a:r>
          </a:p>
          <a:p>
            <a:pPr marL="800100" lvl="1" indent="-342900" algn="just">
              <a:buClr>
                <a:schemeClr val="accent6">
                  <a:lumMod val="75000"/>
                </a:schemeClr>
              </a:buClr>
              <a:buSzPct val="125000"/>
              <a:buFont typeface="Arial" pitchFamily="34" charset="0"/>
              <a:buChar char="•"/>
              <a:defRPr/>
            </a:pPr>
            <a:r>
              <a:rPr lang="fr-CA" sz="1800" dirty="0" smtClean="0">
                <a:solidFill>
                  <a:schemeClr val="tx1"/>
                </a:solidFill>
                <a:latin typeface="Myriad Pro" pitchFamily="34" charset="0"/>
              </a:rPr>
              <a:t>Visitez l’école en équipe.</a:t>
            </a:r>
          </a:p>
          <a:p>
            <a:pPr marL="342900" indent="-342900" algn="just">
              <a:buClr>
                <a:schemeClr val="accent6">
                  <a:lumMod val="75000"/>
                </a:schemeClr>
              </a:buClr>
              <a:buSzPct val="125000"/>
              <a:buFont typeface="Wingdings" pitchFamily="2" charset="2"/>
              <a:buChar char="§"/>
              <a:defRPr/>
            </a:pPr>
            <a:endParaRPr lang="fr-CA" sz="1800" dirty="0" smtClean="0">
              <a:solidFill>
                <a:schemeClr val="tx1"/>
              </a:solidFill>
              <a:latin typeface="Myriad Pro" pitchFamily="34" charset="0"/>
            </a:endParaRPr>
          </a:p>
          <a:p>
            <a:pPr marL="342900" indent="-342900" algn="just">
              <a:buClr>
                <a:schemeClr val="accent6">
                  <a:lumMod val="75000"/>
                </a:schemeClr>
              </a:buClr>
              <a:buSzPct val="125000"/>
              <a:buFont typeface="Wingdings" pitchFamily="2" charset="2"/>
              <a:buChar char="§"/>
              <a:defRPr/>
            </a:pPr>
            <a:r>
              <a:rPr lang="fr-CA" sz="1800" dirty="0" smtClean="0">
                <a:solidFill>
                  <a:schemeClr val="tx1"/>
                </a:solidFill>
                <a:latin typeface="Myriad Pro" pitchFamily="34" charset="0"/>
              </a:rPr>
              <a:t>Si vous avez déjà vécu l’expérience du 1000 km, n’hésitez pas à raconter aux jeunes les détails de votre aventure.</a:t>
            </a:r>
          </a:p>
        </p:txBody>
      </p:sp>
      <p:pic>
        <p:nvPicPr>
          <p:cNvPr id="25604" name="Picture 4" descr="http://www.levetoietbouge.com/data/thumbs/0fe7e6e2d3fb38b11973b5133262ae1f.jpg"/>
          <p:cNvPicPr>
            <a:picLocks noChangeAspect="1" noChangeArrowheads="1"/>
          </p:cNvPicPr>
          <p:nvPr/>
        </p:nvPicPr>
        <p:blipFill>
          <a:blip r:embed="rId2" cstate="print"/>
          <a:srcRect/>
          <a:stretch>
            <a:fillRect/>
          </a:stretch>
        </p:blipFill>
        <p:spPr bwMode="auto">
          <a:xfrm>
            <a:off x="5004048" y="866240"/>
            <a:ext cx="3332578" cy="1876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908720"/>
            <a:ext cx="7700392" cy="434478"/>
          </a:xfrm>
        </p:spPr>
        <p:txBody>
          <a:bodyPr vert="horz" lIns="91440" tIns="45720" rIns="91440" bIns="45720" rtlCol="0" anchor="ctr">
            <a:noAutofit/>
          </a:bodyPr>
          <a:lstStyle/>
          <a:p>
            <a:pPr algn="l"/>
            <a:r>
              <a:rPr lang="fr-CA" sz="2800" b="1" dirty="0" smtClean="0">
                <a:solidFill>
                  <a:schemeClr val="accent6">
                    <a:lumMod val="75000"/>
                  </a:schemeClr>
                </a:solidFill>
                <a:latin typeface="Myriad Pro" pitchFamily="34" charset="0"/>
              </a:rPr>
              <a:t>Quelques exemples d’activités à organiser</a:t>
            </a:r>
            <a:endParaRPr lang="fr-CA" sz="2800" b="1" dirty="0">
              <a:solidFill>
                <a:schemeClr val="accent6">
                  <a:lumMod val="75000"/>
                </a:schemeClr>
              </a:solidFill>
              <a:latin typeface="Myriad Pro" pitchFamily="34" charset="0"/>
            </a:endParaRPr>
          </a:p>
        </p:txBody>
      </p:sp>
      <p:sp>
        <p:nvSpPr>
          <p:cNvPr id="3" name="Sous-titre 2"/>
          <p:cNvSpPr>
            <a:spLocks noGrp="1"/>
          </p:cNvSpPr>
          <p:nvPr>
            <p:ph type="subTitle" idx="1"/>
          </p:nvPr>
        </p:nvSpPr>
        <p:spPr>
          <a:xfrm>
            <a:off x="539552" y="1484784"/>
            <a:ext cx="7920880" cy="4824536"/>
          </a:xfrm>
        </p:spPr>
        <p:txBody>
          <a:bodyPr>
            <a:noAutofit/>
          </a:bodyPr>
          <a:lstStyle/>
          <a:p>
            <a:pPr algn="just"/>
            <a:r>
              <a:rPr lang="fr-CA" sz="1800" dirty="0" smtClean="0">
                <a:solidFill>
                  <a:schemeClr val="tx1"/>
                </a:solidFill>
                <a:latin typeface="Simplified Arabic" pitchFamily="18" charset="-78"/>
                <a:cs typeface="Simplified Arabic" pitchFamily="18" charset="-78"/>
              </a:rPr>
              <a:t>Mini conférence à l’école afin de vous présenter ainsi que le Grand défi Pierre Lavoie, les saines habitudes de vie, l’événement du 1000 km ou de La Boucle ainsi que la vidéo de l’édition 2013. </a:t>
            </a:r>
            <a:r>
              <a:rPr lang="fr-CA" sz="1600" dirty="0" smtClean="0">
                <a:solidFill>
                  <a:schemeClr val="tx1"/>
                </a:solidFill>
                <a:latin typeface="Candara" pitchFamily="34" charset="0"/>
              </a:rPr>
              <a:t>Déterminer avec votre école, un objectif de cubes par élève moyen à atteindre pendant le concours. </a:t>
            </a:r>
            <a:r>
              <a:rPr lang="fr-CA" sz="1600" b="1" dirty="0" smtClean="0">
                <a:solidFill>
                  <a:schemeClr val="accent6">
                    <a:lumMod val="75000"/>
                  </a:schemeClr>
                </a:solidFill>
                <a:latin typeface="MV Boli" pitchFamily="2" charset="0"/>
                <a:cs typeface="MV Boli" pitchFamily="2" charset="0"/>
              </a:rPr>
              <a:t>Lors de la première et de la dernière journée du concours Lève-toi et Bouge, aller à l’école avec les jeunes afin d’amasser le plus grand nombre de cubes possible.</a:t>
            </a:r>
            <a:r>
              <a:rPr lang="fr-CA" sz="1600" dirty="0" smtClean="0">
                <a:solidFill>
                  <a:schemeClr val="accent6">
                    <a:lumMod val="75000"/>
                  </a:schemeClr>
                </a:solidFill>
                <a:latin typeface="MV Boli" pitchFamily="2" charset="0"/>
                <a:cs typeface="MV Boli" pitchFamily="2" charset="0"/>
              </a:rPr>
              <a:t> </a:t>
            </a:r>
            <a:r>
              <a:rPr lang="fr-CA" sz="1600" dirty="0" smtClean="0">
                <a:solidFill>
                  <a:schemeClr val="tx1"/>
                </a:solidFill>
                <a:latin typeface="Candara" pitchFamily="34" charset="0"/>
                <a:cs typeface="MV Boli" pitchFamily="2" charset="0"/>
              </a:rPr>
              <a:t>Randonnée de vélo avec une classe ou avec toute l’école. </a:t>
            </a:r>
            <a:r>
              <a:rPr lang="fr-CA" sz="1600" dirty="0" smtClean="0">
                <a:solidFill>
                  <a:schemeClr val="tx1"/>
                </a:solidFill>
                <a:latin typeface="Plantagenet Cherokee" pitchFamily="18" charset="0"/>
                <a:cs typeface="MV Boli" pitchFamily="2" charset="0"/>
              </a:rPr>
              <a:t>Randonnée jogging ou marche sur l’heure du midi. </a:t>
            </a:r>
            <a:r>
              <a:rPr lang="fr-CA" sz="1600" dirty="0" smtClean="0">
                <a:solidFill>
                  <a:schemeClr val="accent6">
                    <a:lumMod val="75000"/>
                  </a:schemeClr>
                </a:solidFill>
                <a:latin typeface="Plantagenet Cherokee" pitchFamily="18" charset="0"/>
                <a:cs typeface="MV Boli" pitchFamily="2" charset="0"/>
              </a:rPr>
              <a:t> </a:t>
            </a:r>
            <a:r>
              <a:rPr lang="fr-CA" sz="1800" dirty="0" smtClean="0">
                <a:solidFill>
                  <a:schemeClr val="accent6">
                    <a:lumMod val="75000"/>
                  </a:schemeClr>
                </a:solidFill>
                <a:latin typeface="Imprint MT Shadow" pitchFamily="82" charset="0"/>
                <a:cs typeface="MV Boli" pitchFamily="2" charset="0"/>
              </a:rPr>
              <a:t>Organiser une soirée sportive avec les enfants et leurs parents un soir de semaine. </a:t>
            </a:r>
            <a:r>
              <a:rPr lang="fr-CA" sz="1600" dirty="0" smtClean="0">
                <a:solidFill>
                  <a:schemeClr val="tx1"/>
                </a:solidFill>
                <a:latin typeface="Charlemagne Std" pitchFamily="50" charset="0"/>
                <a:cs typeface="MV Boli" pitchFamily="2" charset="0"/>
              </a:rPr>
              <a:t>Organiser un rallye des sports. </a:t>
            </a:r>
            <a:r>
              <a:rPr lang="fr-CA" sz="1800" dirty="0" smtClean="0">
                <a:solidFill>
                  <a:schemeClr val="tx1"/>
                </a:solidFill>
                <a:latin typeface="Corbel" pitchFamily="34" charset="0"/>
                <a:cs typeface="MV Boli" pitchFamily="2" charset="0"/>
              </a:rPr>
              <a:t>Organiser une journée sportive à relais avec chaque classe de l’école où chacune des classes participent à une activité durant une période déterminée. </a:t>
            </a:r>
            <a:r>
              <a:rPr lang="fr-CA" sz="1800" dirty="0" smtClean="0">
                <a:solidFill>
                  <a:schemeClr val="tx1"/>
                </a:solidFill>
                <a:latin typeface="Bell Gothic Std Light" pitchFamily="34" charset="0"/>
                <a:cs typeface="MV Boli" pitchFamily="2" charset="0"/>
              </a:rPr>
              <a:t>Organiser un </a:t>
            </a:r>
            <a:r>
              <a:rPr lang="fr-CA" sz="1800" dirty="0" err="1" smtClean="0">
                <a:solidFill>
                  <a:schemeClr val="tx1"/>
                </a:solidFill>
                <a:latin typeface="Bell Gothic Std Light" pitchFamily="34" charset="0"/>
                <a:cs typeface="MV Boli" pitchFamily="2" charset="0"/>
              </a:rPr>
              <a:t>vélothon</a:t>
            </a:r>
            <a:r>
              <a:rPr lang="fr-CA" sz="1800" dirty="0" smtClean="0">
                <a:solidFill>
                  <a:schemeClr val="tx1"/>
                </a:solidFill>
                <a:latin typeface="Bell Gothic Std Light" pitchFamily="34" charset="0"/>
                <a:cs typeface="MV Boli" pitchFamily="2" charset="0"/>
              </a:rPr>
              <a:t> ou un </a:t>
            </a:r>
            <a:r>
              <a:rPr lang="fr-CA" sz="1800" dirty="0" err="1" smtClean="0">
                <a:solidFill>
                  <a:schemeClr val="tx1"/>
                </a:solidFill>
                <a:latin typeface="Bell Gothic Std Light" pitchFamily="34" charset="0"/>
                <a:cs typeface="MV Boli" pitchFamily="2" charset="0"/>
              </a:rPr>
              <a:t>spinothon</a:t>
            </a:r>
            <a:r>
              <a:rPr lang="fr-CA" sz="1800" dirty="0" smtClean="0">
                <a:solidFill>
                  <a:schemeClr val="tx1"/>
                </a:solidFill>
                <a:latin typeface="Bell Gothic Std Light" pitchFamily="34" charset="0"/>
                <a:cs typeface="MV Boli" pitchFamily="2" charset="0"/>
              </a:rPr>
              <a:t>. </a:t>
            </a:r>
            <a:r>
              <a:rPr lang="fr-CA" sz="1800" dirty="0" smtClean="0">
                <a:solidFill>
                  <a:schemeClr val="tx1"/>
                </a:solidFill>
                <a:latin typeface="Harlow Solid Italic" pitchFamily="82" charset="0"/>
                <a:cs typeface="MV Boli" pitchFamily="2" charset="0"/>
              </a:rPr>
              <a:t>Animer une récréation prolongée. </a:t>
            </a:r>
            <a:r>
              <a:rPr lang="fr-CA" sz="1800" dirty="0" smtClean="0">
                <a:solidFill>
                  <a:schemeClr val="tx1"/>
                </a:solidFill>
                <a:latin typeface="Imprint MT Shadow" pitchFamily="82" charset="0"/>
                <a:cs typeface="MV Boli" pitchFamily="2" charset="0"/>
              </a:rPr>
              <a:t>Organiser un match de ballon-chasseur avec les enfants et leurs parents le soir. </a:t>
            </a:r>
            <a:r>
              <a:rPr lang="fr-CA" sz="1800" dirty="0" smtClean="0">
                <a:solidFill>
                  <a:schemeClr val="tx1"/>
                </a:solidFill>
                <a:cs typeface="MV Boli" pitchFamily="2" charset="0"/>
              </a:rPr>
              <a:t>Organiser une soirée soccer avec les enfants et leurs parents le soir.  </a:t>
            </a:r>
            <a:r>
              <a:rPr lang="fr-CA" sz="2400" dirty="0" smtClean="0">
                <a:solidFill>
                  <a:schemeClr val="accent6">
                    <a:lumMod val="75000"/>
                  </a:schemeClr>
                </a:solidFill>
                <a:latin typeface="Vijaya" pitchFamily="34" charset="0"/>
                <a:cs typeface="Vijaya" pitchFamily="34" charset="0"/>
              </a:rPr>
              <a:t>Organiser un atelier de </a:t>
            </a:r>
            <a:r>
              <a:rPr lang="fr-CA" sz="2400" dirty="0" err="1" smtClean="0">
                <a:solidFill>
                  <a:schemeClr val="accent6">
                    <a:lumMod val="75000"/>
                  </a:schemeClr>
                </a:solidFill>
                <a:latin typeface="Vijaya" pitchFamily="34" charset="0"/>
                <a:cs typeface="Vijaya" pitchFamily="34" charset="0"/>
              </a:rPr>
              <a:t>Zumba</a:t>
            </a:r>
            <a:r>
              <a:rPr lang="fr-CA" sz="2400" dirty="0" smtClean="0">
                <a:solidFill>
                  <a:schemeClr val="accent6">
                    <a:lumMod val="75000"/>
                  </a:schemeClr>
                </a:solidFill>
                <a:latin typeface="Vijaya" pitchFamily="34" charset="0"/>
                <a:cs typeface="Vijaya" pitchFamily="34" charset="0"/>
              </a:rPr>
              <a:t> avec les enfants</a:t>
            </a:r>
            <a:r>
              <a:rPr lang="fr-CA" sz="1800" dirty="0" smtClean="0">
                <a:solidFill>
                  <a:schemeClr val="tx1"/>
                </a:solidFill>
                <a:cs typeface="MV Boli" pitchFamily="2" charset="0"/>
              </a:rPr>
              <a:t>. </a:t>
            </a:r>
            <a:r>
              <a:rPr lang="fr-CA" sz="1800" dirty="0" smtClean="0">
                <a:solidFill>
                  <a:schemeClr val="tx1"/>
                </a:solidFill>
                <a:latin typeface="Berlin Sans FB" pitchFamily="34" charset="0"/>
                <a:cs typeface="MV Boli" pitchFamily="2" charset="0"/>
              </a:rPr>
              <a:t>Organiser une chasse aux trésors</a:t>
            </a:r>
            <a:r>
              <a:rPr lang="fr-CA" sz="1800" dirty="0" smtClean="0">
                <a:solidFill>
                  <a:schemeClr val="tx1"/>
                </a:solidFill>
                <a:cs typeface="MV Boli" pitchFamily="2" charset="0"/>
              </a:rPr>
              <a:t>. </a:t>
            </a:r>
          </a:p>
          <a:p>
            <a:pPr algn="just"/>
            <a:r>
              <a:rPr lang="fr-CA" sz="1800" dirty="0" smtClean="0">
                <a:solidFill>
                  <a:schemeClr val="tx1"/>
                </a:solidFill>
                <a:cs typeface="MV Boli" pitchFamily="2" charset="0"/>
              </a:rPr>
              <a:t>Organiser une course à obstacles.</a:t>
            </a:r>
            <a:endParaRPr lang="fr-CA" sz="1600" dirty="0">
              <a:solidFill>
                <a:schemeClr val="tx1"/>
              </a:solidFill>
              <a:cs typeface="MV Boli" pitchFamily="2" charset="0"/>
            </a:endParaRPr>
          </a:p>
        </p:txBody>
      </p:sp>
      <p:pic>
        <p:nvPicPr>
          <p:cNvPr id="5122" name="Picture 2" descr="Imag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44008" y="5229200"/>
            <a:ext cx="1356395" cy="149769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endParaRPr lang="fr-CA"/>
          </a:p>
        </p:txBody>
      </p:sp>
      <p:sp>
        <p:nvSpPr>
          <p:cNvPr id="5" name="Sous-titre 4"/>
          <p:cNvSpPr>
            <a:spLocks noGrp="1"/>
          </p:cNvSpPr>
          <p:nvPr>
            <p:ph type="subTitle" idx="1"/>
          </p:nvPr>
        </p:nvSpPr>
        <p:spPr/>
        <p:txBody>
          <a:bodyPr/>
          <a:lstStyle/>
          <a:p>
            <a:endParaRPr lang="fr-CA"/>
          </a:p>
        </p:txBody>
      </p:sp>
      <p:pic>
        <p:nvPicPr>
          <p:cNvPr id="3" name="Image 2" descr="image guide parrainage 3.jpg"/>
          <p:cNvPicPr>
            <a:picLocks noChangeAspect="1"/>
          </p:cNvPicPr>
          <p:nvPr/>
        </p:nvPicPr>
        <p:blipFill>
          <a:blip r:embed="rId2" cstate="print"/>
          <a:stretch>
            <a:fillRect/>
          </a:stretch>
        </p:blipFill>
        <p:spPr>
          <a:xfrm>
            <a:off x="0" y="-315416"/>
            <a:ext cx="9144000" cy="6471419"/>
          </a:xfrm>
          <a:prstGeom prst="rect">
            <a:avLst/>
          </a:prstGeom>
          <a:ln>
            <a:noFill/>
          </a:ln>
          <a:effectLst>
            <a:outerShdw blurRad="292100" dist="139700" dir="2700000" algn="tl" rotWithShape="0">
              <a:srgbClr val="333333">
                <a:alpha val="65000"/>
              </a:srgbClr>
            </a:outerShdw>
          </a:effectLst>
        </p:spPr>
      </p:pic>
      <p:sp>
        <p:nvSpPr>
          <p:cNvPr id="6" name="Espace réservé du contenu 2"/>
          <p:cNvSpPr txBox="1">
            <a:spLocks/>
          </p:cNvSpPr>
          <p:nvPr/>
        </p:nvSpPr>
        <p:spPr>
          <a:xfrm>
            <a:off x="323528" y="3284984"/>
            <a:ext cx="8640960" cy="2016224"/>
          </a:xfrm>
          <a:prstGeom prst="rect">
            <a:avLst/>
          </a:prstGeom>
          <a:noFill/>
        </p:spPr>
        <p:txBody>
          <a:bodyPr vert="horz" lIns="91440" tIns="45720" rIns="91440" bIns="45720" rtlCol="0">
            <a:no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fr-CA" sz="4400" b="1" i="0" u="none" strike="noStrike" kern="1200" cap="none" spc="0" normalizeH="0" baseline="0" noProof="0" dirty="0" smtClean="0">
                <a:solidFill>
                  <a:schemeClr val="bg1"/>
                </a:solidFill>
                <a:effectLst>
                  <a:outerShdw blurRad="38100" dist="38100" dir="2700000" algn="tl">
                    <a:srgbClr val="000000">
                      <a:alpha val="43137"/>
                    </a:srgbClr>
                  </a:outerShdw>
                </a:effectLst>
                <a:uLnTx/>
                <a:uFillTx/>
                <a:latin typeface="Myriad Pro" pitchFamily="34" charset="0"/>
              </a:rPr>
              <a:t>   </a:t>
            </a:r>
            <a:r>
              <a:rPr kumimoji="0" lang="fr-CA" sz="4800" b="1" i="0" u="none" strike="noStrike" kern="1200" cap="none" spc="0" normalizeH="0" baseline="0" noProof="0" dirty="0" smtClean="0">
                <a:solidFill>
                  <a:schemeClr val="bg1"/>
                </a:solidFill>
                <a:effectLst>
                  <a:outerShdw blurRad="38100" dist="38100" dir="2700000" algn="tl">
                    <a:srgbClr val="000000">
                      <a:alpha val="43137"/>
                    </a:srgbClr>
                  </a:outerShdw>
                </a:effectLst>
                <a:uLnTx/>
                <a:uFillTx/>
                <a:latin typeface="Myriad Pro" pitchFamily="34" charset="0"/>
              </a:rPr>
              <a:t>Le concours </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fr-CA" sz="4800" b="1" i="0" u="none" strike="noStrike" kern="1200" cap="none" spc="0" normalizeH="0" baseline="0" noProof="0" dirty="0" smtClean="0">
                <a:solidFill>
                  <a:schemeClr val="bg1"/>
                </a:solidFill>
                <a:effectLst>
                  <a:outerShdw blurRad="38100" dist="38100" dir="2700000" algn="tl">
                    <a:srgbClr val="000000">
                      <a:alpha val="43137"/>
                    </a:srgbClr>
                  </a:outerShdw>
                </a:effectLst>
                <a:uLnTx/>
                <a:uFillTx/>
                <a:latin typeface="Myriad Pro" pitchFamily="34" charset="0"/>
              </a:rPr>
              <a:t>Lève-toi et Bouge et la Grande Récompense</a:t>
            </a:r>
            <a:r>
              <a:rPr kumimoji="0" lang="fr-CA" sz="4800" b="1" i="0" u="none" strike="noStrike" kern="1200" cap="none" spc="0" normalizeH="0" noProof="0" dirty="0" smtClean="0">
                <a:solidFill>
                  <a:schemeClr val="bg1"/>
                </a:solidFill>
                <a:effectLst>
                  <a:outerShdw blurRad="38100" dist="38100" dir="2700000" algn="tl">
                    <a:srgbClr val="000000">
                      <a:alpha val="43137"/>
                    </a:srgbClr>
                  </a:outerShdw>
                </a:effectLst>
                <a:uLnTx/>
                <a:uFillTx/>
                <a:latin typeface="Myriad Pro" pitchFamily="34" charset="0"/>
              </a:rPr>
              <a:t> Desjardins</a:t>
            </a:r>
            <a:endParaRPr kumimoji="0" lang="fr-CA" sz="4800" b="1" i="0" u="none" strike="noStrike" kern="1200" cap="none" spc="0" normalizeH="0" baseline="0" noProof="0" dirty="0" smtClean="0">
              <a:solidFill>
                <a:schemeClr val="bg1"/>
              </a:solidFill>
              <a:effectLst>
                <a:outerShdw blurRad="38100" dist="38100" dir="2700000" algn="tl">
                  <a:srgbClr val="000000">
                    <a:alpha val="43137"/>
                  </a:srgbClr>
                </a:outerShdw>
              </a:effectLst>
              <a:uLnTx/>
              <a:uFillTx/>
              <a:latin typeface="Myriad Pro"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1" y="998731"/>
            <a:ext cx="7676389" cy="326465"/>
          </a:xfrm>
        </p:spPr>
        <p:txBody>
          <a:bodyPr vert="horz" lIns="91440" tIns="45720" rIns="91440" bIns="45720" rtlCol="0" anchor="ctr">
            <a:noAutofit/>
          </a:bodyPr>
          <a:lstStyle/>
          <a:p>
            <a:pPr algn="l"/>
            <a:r>
              <a:rPr lang="fr-CA" sz="2800" b="1" dirty="0" smtClean="0">
                <a:solidFill>
                  <a:schemeClr val="accent6">
                    <a:lumMod val="75000"/>
                  </a:schemeClr>
                </a:solidFill>
                <a:latin typeface="Myriad Pro" pitchFamily="34" charset="0"/>
              </a:rPr>
              <a:t>Le concours Lève-toi et Bouge!</a:t>
            </a:r>
            <a:endParaRPr lang="fr-CA" sz="2800" b="1" dirty="0">
              <a:solidFill>
                <a:schemeClr val="accent6">
                  <a:lumMod val="75000"/>
                </a:schemeClr>
              </a:solidFill>
              <a:latin typeface="Myriad Pro" pitchFamily="34" charset="0"/>
            </a:endParaRPr>
          </a:p>
        </p:txBody>
      </p:sp>
      <p:sp>
        <p:nvSpPr>
          <p:cNvPr id="8" name="Sous-titre 2"/>
          <p:cNvSpPr>
            <a:spLocks noGrp="1"/>
          </p:cNvSpPr>
          <p:nvPr>
            <p:ph type="subTitle" idx="1"/>
          </p:nvPr>
        </p:nvSpPr>
        <p:spPr>
          <a:xfrm>
            <a:off x="611560" y="1484784"/>
            <a:ext cx="8064896" cy="5040560"/>
          </a:xfrm>
        </p:spPr>
        <p:txBody>
          <a:bodyPr vert="horz" lIns="91440" tIns="45720" rIns="91440" bIns="45720" rtlCol="0">
            <a:noAutofit/>
          </a:bodyPr>
          <a:lstStyle/>
          <a:p>
            <a:pPr marL="342900" indent="-342900" algn="just">
              <a:buClr>
                <a:schemeClr val="accent6">
                  <a:lumMod val="75000"/>
                </a:schemeClr>
              </a:buClr>
              <a:buSzPct val="125000"/>
              <a:buFont typeface="Wingdings" pitchFamily="2" charset="2"/>
              <a:buChar char="§"/>
              <a:defRPr/>
            </a:pPr>
            <a:r>
              <a:rPr lang="fr-CA" sz="1800" dirty="0" smtClean="0">
                <a:solidFill>
                  <a:schemeClr val="tx1"/>
                </a:solidFill>
                <a:latin typeface="Myriad Pro" pitchFamily="34" charset="0"/>
              </a:rPr>
              <a:t>Du 28 avril au 26 mai 2014 l’école doit accumuler le plus de cubes énergie possible.</a:t>
            </a:r>
          </a:p>
          <a:p>
            <a:pPr marL="342900" indent="-342900" algn="just">
              <a:buClr>
                <a:schemeClr val="accent6">
                  <a:lumMod val="75000"/>
                </a:schemeClr>
              </a:buClr>
              <a:buSzPct val="125000"/>
              <a:buFont typeface="Wingdings" pitchFamily="2" charset="2"/>
              <a:buChar char="§"/>
              <a:defRPr/>
            </a:pPr>
            <a:endParaRPr lang="fr-CA" sz="1050" dirty="0" smtClean="0">
              <a:solidFill>
                <a:schemeClr val="tx1"/>
              </a:solidFill>
              <a:latin typeface="Myriad Pro" pitchFamily="34" charset="0"/>
            </a:endParaRPr>
          </a:p>
          <a:p>
            <a:pPr marL="342900" indent="-342900" algn="just">
              <a:buClr>
                <a:schemeClr val="accent6">
                  <a:lumMod val="75000"/>
                </a:schemeClr>
              </a:buClr>
              <a:buSzPct val="125000"/>
              <a:buFont typeface="Wingdings" pitchFamily="2" charset="2"/>
              <a:buChar char="§"/>
              <a:defRPr/>
            </a:pPr>
            <a:r>
              <a:rPr lang="fr-CA" sz="1800" dirty="0" smtClean="0">
                <a:solidFill>
                  <a:schemeClr val="tx1"/>
                </a:solidFill>
                <a:latin typeface="Myriad Pro" pitchFamily="34" charset="0"/>
              </a:rPr>
              <a:t>1 cube énergie = 15 minutes d’activité physique</a:t>
            </a:r>
          </a:p>
          <a:p>
            <a:pPr marL="342900" indent="-342900" algn="just">
              <a:buClr>
                <a:schemeClr val="accent6">
                  <a:lumMod val="75000"/>
                </a:schemeClr>
              </a:buClr>
              <a:buSzPct val="125000"/>
              <a:buFont typeface="Wingdings" pitchFamily="2" charset="2"/>
              <a:buChar char="§"/>
              <a:defRPr/>
            </a:pPr>
            <a:endParaRPr lang="fr-CA" sz="1050" dirty="0" smtClean="0">
              <a:solidFill>
                <a:schemeClr val="tx1"/>
              </a:solidFill>
              <a:latin typeface="Myriad Pro" pitchFamily="34" charset="0"/>
            </a:endParaRPr>
          </a:p>
          <a:p>
            <a:pPr marL="342900" indent="-342900" algn="just">
              <a:buClr>
                <a:schemeClr val="accent6">
                  <a:lumMod val="75000"/>
                </a:schemeClr>
              </a:buClr>
              <a:buSzPct val="125000"/>
              <a:buFont typeface="Wingdings" pitchFamily="2" charset="2"/>
              <a:buChar char="§"/>
              <a:defRPr/>
            </a:pPr>
            <a:r>
              <a:rPr lang="fr-CA" sz="1800" dirty="0" smtClean="0">
                <a:solidFill>
                  <a:schemeClr val="tx1"/>
                </a:solidFill>
                <a:latin typeface="Myriad Pro" pitchFamily="34" charset="0"/>
              </a:rPr>
              <a:t>Le but ultime : gagner la Grande Récompense Desjardins</a:t>
            </a:r>
          </a:p>
          <a:p>
            <a:pPr marL="342900" indent="-342900" algn="just">
              <a:buClr>
                <a:schemeClr val="accent6">
                  <a:lumMod val="75000"/>
                </a:schemeClr>
              </a:buClr>
              <a:buSzPct val="125000"/>
              <a:buFont typeface="Wingdings" pitchFamily="2" charset="2"/>
              <a:buChar char="§"/>
              <a:defRPr/>
            </a:pPr>
            <a:endParaRPr lang="fr-CA" sz="1050" dirty="0" smtClean="0">
              <a:solidFill>
                <a:schemeClr val="tx1"/>
              </a:solidFill>
              <a:latin typeface="Myriad Pro" pitchFamily="34" charset="0"/>
            </a:endParaRPr>
          </a:p>
          <a:p>
            <a:pPr marL="342900" indent="-342900" algn="just">
              <a:buClr>
                <a:schemeClr val="accent6">
                  <a:lumMod val="75000"/>
                </a:schemeClr>
              </a:buClr>
              <a:buSzPct val="125000"/>
              <a:buFont typeface="Wingdings" pitchFamily="2" charset="2"/>
              <a:buChar char="§"/>
              <a:defRPr/>
            </a:pPr>
            <a:r>
              <a:rPr lang="fr-CA" sz="1800" dirty="0" smtClean="0">
                <a:solidFill>
                  <a:schemeClr val="tx1"/>
                </a:solidFill>
                <a:latin typeface="Myriad Pro" pitchFamily="34" charset="0"/>
              </a:rPr>
              <a:t>Le professeur responsable du concours dans son école est chargé de motiver les élèves et de comptabiliser les cubes sur le site web du LTEB.</a:t>
            </a:r>
          </a:p>
          <a:p>
            <a:pPr marL="342900" indent="-342900" algn="just">
              <a:buClr>
                <a:schemeClr val="accent6">
                  <a:lumMod val="75000"/>
                </a:schemeClr>
              </a:buClr>
              <a:buSzPct val="125000"/>
              <a:buFont typeface="Wingdings" pitchFamily="2" charset="2"/>
              <a:buChar char="§"/>
              <a:defRPr/>
            </a:pPr>
            <a:endParaRPr lang="fr-CA" sz="1050" dirty="0" smtClean="0">
              <a:solidFill>
                <a:schemeClr val="tx1"/>
              </a:solidFill>
              <a:latin typeface="Myriad Pro" pitchFamily="34" charset="0"/>
            </a:endParaRPr>
          </a:p>
          <a:p>
            <a:pPr marL="342900" indent="-342900" algn="just">
              <a:buClr>
                <a:schemeClr val="accent6">
                  <a:lumMod val="75000"/>
                </a:schemeClr>
              </a:buClr>
              <a:buSzPct val="125000"/>
              <a:buFont typeface="Wingdings" pitchFamily="2" charset="2"/>
              <a:buChar char="§"/>
              <a:defRPr/>
            </a:pPr>
            <a:r>
              <a:rPr lang="fr-CA" sz="1800" dirty="0" smtClean="0">
                <a:solidFill>
                  <a:schemeClr val="tx1"/>
                </a:solidFill>
                <a:latin typeface="Myriad Pro" pitchFamily="34" charset="0"/>
              </a:rPr>
              <a:t>Les parents, grands-parents, frères et sœurs peuvent aider à accumuler plus de cubes énergie.</a:t>
            </a:r>
          </a:p>
          <a:p>
            <a:pPr marL="342900" indent="-342900" algn="just">
              <a:buClr>
                <a:schemeClr val="accent6">
                  <a:lumMod val="75000"/>
                </a:schemeClr>
              </a:buClr>
              <a:buSzPct val="125000"/>
              <a:buFont typeface="Wingdings" pitchFamily="2" charset="2"/>
              <a:buChar char="§"/>
              <a:defRPr/>
            </a:pPr>
            <a:endParaRPr lang="fr-CA" sz="1050" dirty="0" smtClean="0">
              <a:solidFill>
                <a:schemeClr val="tx1"/>
              </a:solidFill>
              <a:latin typeface="Myriad Pro" pitchFamily="34" charset="0"/>
            </a:endParaRPr>
          </a:p>
          <a:p>
            <a:pPr marL="342900" indent="-342900" algn="just">
              <a:buClr>
                <a:schemeClr val="accent6">
                  <a:lumMod val="75000"/>
                </a:schemeClr>
              </a:buClr>
              <a:buSzPct val="125000"/>
              <a:buFont typeface="Wingdings" pitchFamily="2" charset="2"/>
              <a:buChar char="§"/>
              <a:defRPr/>
            </a:pPr>
            <a:r>
              <a:rPr lang="fr-CA" sz="1800" dirty="0" smtClean="0">
                <a:solidFill>
                  <a:schemeClr val="tx1"/>
                </a:solidFill>
                <a:latin typeface="Myriad Pro" pitchFamily="34" charset="0"/>
              </a:rPr>
              <a:t>Les membres du personnel peuvent aussi accumuler des cubes énergie.</a:t>
            </a:r>
          </a:p>
          <a:p>
            <a:pPr marL="342900" indent="-342900" algn="just">
              <a:buClr>
                <a:schemeClr val="accent6">
                  <a:lumMod val="75000"/>
                </a:schemeClr>
              </a:buClr>
              <a:buSzPct val="125000"/>
              <a:buFont typeface="Wingdings" pitchFamily="2" charset="2"/>
              <a:buChar char="§"/>
              <a:defRPr/>
            </a:pPr>
            <a:endParaRPr lang="fr-CA" sz="1800" dirty="0" smtClean="0">
              <a:solidFill>
                <a:schemeClr val="tx1"/>
              </a:solidFill>
              <a:latin typeface="Myriad Pro" pitchFamily="34" charset="0"/>
            </a:endParaRPr>
          </a:p>
        </p:txBody>
      </p:sp>
      <p:pic>
        <p:nvPicPr>
          <p:cNvPr id="5" name="Image 4" descr="Untitled-1.jpg"/>
          <p:cNvPicPr>
            <a:picLocks noChangeAspect="1"/>
          </p:cNvPicPr>
          <p:nvPr/>
        </p:nvPicPr>
        <p:blipFill>
          <a:blip r:embed="rId2" cstate="print"/>
          <a:srcRect/>
          <a:stretch>
            <a:fillRect/>
          </a:stretch>
        </p:blipFill>
        <p:spPr bwMode="auto">
          <a:xfrm>
            <a:off x="3347864" y="5301208"/>
            <a:ext cx="2210321" cy="13237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1" y="998731"/>
            <a:ext cx="7676389" cy="326465"/>
          </a:xfrm>
        </p:spPr>
        <p:txBody>
          <a:bodyPr vert="horz" lIns="91440" tIns="45720" rIns="91440" bIns="45720" rtlCol="0" anchor="ctr">
            <a:noAutofit/>
          </a:bodyPr>
          <a:lstStyle/>
          <a:p>
            <a:pPr algn="l"/>
            <a:r>
              <a:rPr lang="fr-CA" sz="2800" b="1" dirty="0" smtClean="0">
                <a:solidFill>
                  <a:schemeClr val="accent6">
                    <a:lumMod val="75000"/>
                  </a:schemeClr>
                </a:solidFill>
                <a:latin typeface="Myriad Pro" pitchFamily="34" charset="0"/>
              </a:rPr>
              <a:t>Les écoles gagnantes</a:t>
            </a:r>
            <a:endParaRPr lang="fr-CA" sz="2800" b="1" dirty="0">
              <a:solidFill>
                <a:schemeClr val="accent6">
                  <a:lumMod val="75000"/>
                </a:schemeClr>
              </a:solidFill>
              <a:latin typeface="Myriad Pro" pitchFamily="34" charset="0"/>
            </a:endParaRPr>
          </a:p>
        </p:txBody>
      </p:sp>
      <p:sp>
        <p:nvSpPr>
          <p:cNvPr id="8" name="Sous-titre 2"/>
          <p:cNvSpPr>
            <a:spLocks noGrp="1"/>
          </p:cNvSpPr>
          <p:nvPr>
            <p:ph type="subTitle" idx="1"/>
          </p:nvPr>
        </p:nvSpPr>
        <p:spPr>
          <a:xfrm>
            <a:off x="611560" y="1484784"/>
            <a:ext cx="8064896" cy="5040560"/>
          </a:xfrm>
        </p:spPr>
        <p:txBody>
          <a:bodyPr vert="horz" lIns="91440" tIns="45720" rIns="91440" bIns="45720" rtlCol="0">
            <a:noAutofit/>
          </a:bodyPr>
          <a:lstStyle/>
          <a:p>
            <a:pPr marL="342900" indent="-342900" algn="just">
              <a:buClr>
                <a:schemeClr val="accent6">
                  <a:lumMod val="75000"/>
                </a:schemeClr>
              </a:buClr>
              <a:buSzPct val="125000"/>
              <a:buFont typeface="Wingdings" pitchFamily="2" charset="2"/>
              <a:buChar char="§"/>
              <a:defRPr/>
            </a:pPr>
            <a:r>
              <a:rPr lang="fr-CA" sz="1800" dirty="0" smtClean="0">
                <a:solidFill>
                  <a:schemeClr val="tx1"/>
                </a:solidFill>
                <a:latin typeface="Myriad Pro" pitchFamily="34" charset="0"/>
              </a:rPr>
              <a:t>Une école gagnante dans chacune des 17 régions administratives du Québec sera déterminée par un tirage au sort selon le classement suivant :</a:t>
            </a:r>
          </a:p>
          <a:p>
            <a:pPr marL="342900" indent="-342900" algn="just">
              <a:buClr>
                <a:schemeClr val="accent6">
                  <a:lumMod val="75000"/>
                </a:schemeClr>
              </a:buClr>
              <a:buSzPct val="125000"/>
              <a:buFont typeface="Wingdings" pitchFamily="2" charset="2"/>
              <a:buChar char="§"/>
              <a:defRPr/>
            </a:pPr>
            <a:endParaRPr lang="fr-CA" sz="1800" dirty="0" smtClean="0">
              <a:solidFill>
                <a:schemeClr val="tx1"/>
              </a:solidFill>
              <a:latin typeface="Myriad Pro" pitchFamily="34" charset="0"/>
            </a:endParaRPr>
          </a:p>
          <a:p>
            <a:pPr marL="342900" indent="-342900" algn="just">
              <a:buClr>
                <a:schemeClr val="accent6">
                  <a:lumMod val="75000"/>
                </a:schemeClr>
              </a:buClr>
              <a:buSzPct val="125000"/>
              <a:buFont typeface="Wingdings" pitchFamily="2" charset="2"/>
              <a:buChar char="§"/>
              <a:defRPr/>
            </a:pPr>
            <a:endParaRPr lang="fr-CA" sz="1800" dirty="0" smtClean="0">
              <a:solidFill>
                <a:schemeClr val="tx1"/>
              </a:solidFill>
              <a:latin typeface="Myriad Pro" pitchFamily="34" charset="0"/>
            </a:endParaRPr>
          </a:p>
          <a:p>
            <a:pPr marL="342900" indent="-342900" algn="just">
              <a:buClr>
                <a:schemeClr val="accent6">
                  <a:lumMod val="75000"/>
                </a:schemeClr>
              </a:buClr>
              <a:buSzPct val="125000"/>
              <a:buFont typeface="Wingdings" pitchFamily="2" charset="2"/>
              <a:buChar char="§"/>
              <a:defRPr/>
            </a:pPr>
            <a:endParaRPr lang="fr-CA" sz="1800" dirty="0" smtClean="0">
              <a:solidFill>
                <a:schemeClr val="tx1"/>
              </a:solidFill>
              <a:latin typeface="Myriad Pro" pitchFamily="34" charset="0"/>
            </a:endParaRPr>
          </a:p>
          <a:p>
            <a:pPr marL="342900" indent="-342900" algn="just">
              <a:buClr>
                <a:schemeClr val="accent6">
                  <a:lumMod val="75000"/>
                </a:schemeClr>
              </a:buClr>
              <a:buSzPct val="125000"/>
              <a:buFont typeface="Wingdings" pitchFamily="2" charset="2"/>
              <a:buChar char="§"/>
              <a:defRPr/>
            </a:pPr>
            <a:endParaRPr lang="fr-CA" sz="1800" dirty="0" smtClean="0">
              <a:solidFill>
                <a:schemeClr val="tx1"/>
              </a:solidFill>
              <a:latin typeface="Myriad Pro" pitchFamily="34" charset="0"/>
            </a:endParaRPr>
          </a:p>
          <a:p>
            <a:pPr marL="342900" indent="-342900" algn="just">
              <a:buClr>
                <a:schemeClr val="accent6">
                  <a:lumMod val="75000"/>
                </a:schemeClr>
              </a:buClr>
              <a:buSzPct val="125000"/>
              <a:buFont typeface="Wingdings" pitchFamily="2" charset="2"/>
              <a:buChar char="§"/>
              <a:defRPr/>
            </a:pPr>
            <a:endParaRPr lang="fr-CA" sz="1800" dirty="0" smtClean="0">
              <a:solidFill>
                <a:schemeClr val="tx1"/>
              </a:solidFill>
              <a:latin typeface="Myriad Pro" pitchFamily="34" charset="0"/>
            </a:endParaRPr>
          </a:p>
          <a:p>
            <a:pPr marL="342900" indent="-342900" algn="just">
              <a:buClr>
                <a:schemeClr val="accent6">
                  <a:lumMod val="75000"/>
                </a:schemeClr>
              </a:buClr>
              <a:buSzPct val="125000"/>
              <a:buFont typeface="Wingdings" pitchFamily="2" charset="2"/>
              <a:buChar char="§"/>
              <a:defRPr/>
            </a:pPr>
            <a:endParaRPr lang="fr-CA" sz="1800" dirty="0" smtClean="0">
              <a:solidFill>
                <a:schemeClr val="tx1"/>
              </a:solidFill>
              <a:latin typeface="Myriad Pro" pitchFamily="34" charset="0"/>
            </a:endParaRPr>
          </a:p>
          <a:p>
            <a:pPr marL="342900" indent="-342900" algn="just">
              <a:buClr>
                <a:schemeClr val="accent6">
                  <a:lumMod val="75000"/>
                </a:schemeClr>
              </a:buClr>
              <a:buSzPct val="125000"/>
              <a:buFont typeface="Wingdings" pitchFamily="2" charset="2"/>
              <a:buChar char="§"/>
              <a:defRPr/>
            </a:pPr>
            <a:endParaRPr lang="fr-CA" sz="1800" dirty="0" smtClean="0">
              <a:solidFill>
                <a:schemeClr val="tx1"/>
              </a:solidFill>
              <a:latin typeface="Myriad Pro" pitchFamily="34" charset="0"/>
            </a:endParaRPr>
          </a:p>
          <a:p>
            <a:pPr marL="342900" indent="-342900" algn="just">
              <a:buClr>
                <a:schemeClr val="accent6">
                  <a:lumMod val="75000"/>
                </a:schemeClr>
              </a:buClr>
              <a:buSzPct val="125000"/>
              <a:buFont typeface="Wingdings" pitchFamily="2" charset="2"/>
              <a:buChar char="§"/>
              <a:defRPr/>
            </a:pPr>
            <a:endParaRPr lang="fr-CA" sz="1800" dirty="0" smtClean="0">
              <a:solidFill>
                <a:schemeClr val="tx1"/>
              </a:solidFill>
              <a:latin typeface="Myriad Pro" pitchFamily="34" charset="0"/>
            </a:endParaRPr>
          </a:p>
          <a:p>
            <a:pPr marL="342900" indent="-342900" algn="just">
              <a:buClr>
                <a:schemeClr val="accent6">
                  <a:lumMod val="75000"/>
                </a:schemeClr>
              </a:buClr>
              <a:buSzPct val="125000"/>
              <a:buFont typeface="Wingdings" pitchFamily="2" charset="2"/>
              <a:buChar char="§"/>
              <a:defRPr/>
            </a:pPr>
            <a:endParaRPr lang="fr-CA" sz="1800" dirty="0" smtClean="0">
              <a:solidFill>
                <a:schemeClr val="tx1"/>
              </a:solidFill>
              <a:latin typeface="Myriad Pro" pitchFamily="34" charset="0"/>
            </a:endParaRPr>
          </a:p>
          <a:p>
            <a:pPr marL="342900" indent="-342900" algn="just">
              <a:buClr>
                <a:schemeClr val="accent6">
                  <a:lumMod val="75000"/>
                </a:schemeClr>
              </a:buClr>
              <a:buSzPct val="125000"/>
              <a:buFont typeface="Wingdings" pitchFamily="2" charset="2"/>
              <a:buChar char="§"/>
              <a:defRPr/>
            </a:pPr>
            <a:endParaRPr lang="fr-CA" sz="1800" dirty="0" smtClean="0">
              <a:solidFill>
                <a:schemeClr val="tx1"/>
              </a:solidFill>
              <a:latin typeface="Myriad Pro" pitchFamily="34" charset="0"/>
            </a:endParaRPr>
          </a:p>
          <a:p>
            <a:pPr marL="342900" indent="-342900" algn="just">
              <a:buClr>
                <a:schemeClr val="accent6">
                  <a:lumMod val="75000"/>
                </a:schemeClr>
              </a:buClr>
              <a:buSzPct val="125000"/>
              <a:buFont typeface="Wingdings" pitchFamily="2" charset="2"/>
              <a:buChar char="§"/>
              <a:defRPr/>
            </a:pPr>
            <a:r>
              <a:rPr lang="fr-CA" sz="1800" dirty="0" smtClean="0">
                <a:solidFill>
                  <a:schemeClr val="tx1"/>
                </a:solidFill>
                <a:latin typeface="Myriad Pro" pitchFamily="34" charset="0"/>
              </a:rPr>
              <a:t>Une école Coup de cœur Pierre Lavoie</a:t>
            </a:r>
          </a:p>
          <a:p>
            <a:pPr marL="342900" indent="-342900" algn="just">
              <a:buClr>
                <a:schemeClr val="accent6">
                  <a:lumMod val="75000"/>
                </a:schemeClr>
              </a:buClr>
              <a:buSzPct val="125000"/>
              <a:buFont typeface="Wingdings" pitchFamily="2" charset="2"/>
              <a:buChar char="§"/>
              <a:defRPr/>
            </a:pPr>
            <a:endParaRPr lang="fr-CA" sz="1800" dirty="0" smtClean="0">
              <a:solidFill>
                <a:schemeClr val="tx1"/>
              </a:solidFill>
              <a:latin typeface="Myriad Pro" pitchFamily="34" charset="0"/>
            </a:endParaRPr>
          </a:p>
        </p:txBody>
      </p:sp>
      <p:pic>
        <p:nvPicPr>
          <p:cNvPr id="27651" name="Picture 3"/>
          <p:cNvPicPr>
            <a:picLocks noChangeAspect="1" noChangeArrowheads="1"/>
          </p:cNvPicPr>
          <p:nvPr/>
        </p:nvPicPr>
        <p:blipFill>
          <a:blip r:embed="rId2" cstate="print"/>
          <a:srcRect l="56700" t="39899" r="11998" b="24401"/>
          <a:stretch>
            <a:fillRect/>
          </a:stretch>
        </p:blipFill>
        <p:spPr bwMode="auto">
          <a:xfrm>
            <a:off x="971600" y="2204864"/>
            <a:ext cx="4153167" cy="2664296"/>
          </a:xfrm>
          <a:prstGeom prst="rect">
            <a:avLst/>
          </a:prstGeom>
          <a:noFill/>
          <a:ln w="9525">
            <a:noFill/>
            <a:miter lim="800000"/>
            <a:headEnd/>
            <a:tailEnd/>
          </a:ln>
        </p:spPr>
      </p:pic>
      <p:grpSp>
        <p:nvGrpSpPr>
          <p:cNvPr id="9" name="Groupe 8"/>
          <p:cNvGrpSpPr/>
          <p:nvPr/>
        </p:nvGrpSpPr>
        <p:grpSpPr>
          <a:xfrm>
            <a:off x="5220072" y="3501008"/>
            <a:ext cx="3528900" cy="1728192"/>
            <a:chOff x="5580112" y="2708920"/>
            <a:chExt cx="3528900" cy="1728192"/>
          </a:xfrm>
        </p:grpSpPr>
        <p:pic>
          <p:nvPicPr>
            <p:cNvPr id="27650" name="Picture 2" descr="Image 5"/>
            <p:cNvPicPr>
              <a:picLocks noChangeAspect="1" noChangeArrowheads="1"/>
            </p:cNvPicPr>
            <p:nvPr/>
          </p:nvPicPr>
          <p:blipFill>
            <a:blip r:embed="rId3" cstate="print"/>
            <a:srcRect/>
            <a:stretch>
              <a:fillRect/>
            </a:stretch>
          </p:blipFill>
          <p:spPr bwMode="auto">
            <a:xfrm>
              <a:off x="5580112" y="2708920"/>
              <a:ext cx="3500230" cy="864096"/>
            </a:xfrm>
            <a:prstGeom prst="rect">
              <a:avLst/>
            </a:prstGeom>
            <a:noFill/>
          </p:spPr>
        </p:pic>
        <p:pic>
          <p:nvPicPr>
            <p:cNvPr id="27652" name="Picture 4"/>
            <p:cNvPicPr>
              <a:picLocks noChangeAspect="1" noChangeArrowheads="1"/>
            </p:cNvPicPr>
            <p:nvPr/>
          </p:nvPicPr>
          <p:blipFill>
            <a:blip r:embed="rId2" cstate="print"/>
            <a:srcRect l="28143" t="44750" r="43503" b="42650"/>
            <a:stretch>
              <a:fillRect/>
            </a:stretch>
          </p:blipFill>
          <p:spPr bwMode="auto">
            <a:xfrm>
              <a:off x="5652120" y="3573016"/>
              <a:ext cx="3456892" cy="86409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GDPL – 2"/>
          <p:cNvPicPr>
            <a:picLocks noChangeAspect="1" noChangeArrowheads="1"/>
          </p:cNvPicPr>
          <p:nvPr/>
        </p:nvPicPr>
        <p:blipFill>
          <a:blip r:embed="rId2" cstate="print"/>
          <a:srcRect/>
          <a:stretch>
            <a:fillRect/>
          </a:stretch>
        </p:blipFill>
        <p:spPr bwMode="auto">
          <a:xfrm>
            <a:off x="5148064" y="2924944"/>
            <a:ext cx="3236417" cy="19621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678" name="Picture 6" descr="http://www.levetoietbouge.com/data/thumbs/a697ad2f350b8f08df5ed5be04e47cc9.jpg"/>
          <p:cNvPicPr>
            <a:picLocks noChangeAspect="1" noChangeArrowheads="1"/>
          </p:cNvPicPr>
          <p:nvPr/>
        </p:nvPicPr>
        <p:blipFill>
          <a:blip r:embed="rId3" cstate="print"/>
          <a:srcRect/>
          <a:stretch>
            <a:fillRect/>
          </a:stretch>
        </p:blipFill>
        <p:spPr bwMode="auto">
          <a:xfrm>
            <a:off x="2843808" y="4437112"/>
            <a:ext cx="3220170" cy="21150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re 1"/>
          <p:cNvSpPr>
            <a:spLocks noGrp="1"/>
          </p:cNvSpPr>
          <p:nvPr>
            <p:ph type="ctrTitle"/>
          </p:nvPr>
        </p:nvSpPr>
        <p:spPr>
          <a:xfrm>
            <a:off x="539551" y="998731"/>
            <a:ext cx="7676389" cy="326465"/>
          </a:xfrm>
        </p:spPr>
        <p:txBody>
          <a:bodyPr vert="horz" lIns="91440" tIns="45720" rIns="91440" bIns="45720" rtlCol="0" anchor="ctr">
            <a:noAutofit/>
          </a:bodyPr>
          <a:lstStyle/>
          <a:p>
            <a:pPr algn="l"/>
            <a:r>
              <a:rPr lang="fr-CA" sz="2800" b="1" dirty="0" smtClean="0">
                <a:solidFill>
                  <a:schemeClr val="accent6">
                    <a:lumMod val="75000"/>
                  </a:schemeClr>
                </a:solidFill>
                <a:latin typeface="Myriad Pro" pitchFamily="34" charset="0"/>
              </a:rPr>
              <a:t>La Grande Récompense Desjardins</a:t>
            </a:r>
            <a:endParaRPr lang="fr-CA" sz="2800" b="1" dirty="0">
              <a:solidFill>
                <a:schemeClr val="accent6">
                  <a:lumMod val="75000"/>
                </a:schemeClr>
              </a:solidFill>
              <a:latin typeface="Myriad Pro" pitchFamily="34" charset="0"/>
            </a:endParaRPr>
          </a:p>
        </p:txBody>
      </p:sp>
      <p:pic>
        <p:nvPicPr>
          <p:cNvPr id="28676" name="Picture 4" descr="http://www.levetoietbouge.com/data/thumbs/85417930f0c0088249f4f3a4d0c15744.jpg"/>
          <p:cNvPicPr>
            <a:picLocks noChangeAspect="1" noChangeArrowheads="1"/>
          </p:cNvPicPr>
          <p:nvPr/>
        </p:nvPicPr>
        <p:blipFill>
          <a:blip r:embed="rId4" cstate="print"/>
          <a:srcRect/>
          <a:stretch>
            <a:fillRect/>
          </a:stretch>
        </p:blipFill>
        <p:spPr bwMode="auto">
          <a:xfrm>
            <a:off x="395536" y="4046804"/>
            <a:ext cx="3024336" cy="19864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Sous-titre 2"/>
          <p:cNvSpPr>
            <a:spLocks noGrp="1"/>
          </p:cNvSpPr>
          <p:nvPr>
            <p:ph type="subTitle" idx="1"/>
          </p:nvPr>
        </p:nvSpPr>
        <p:spPr>
          <a:xfrm>
            <a:off x="611560" y="1484784"/>
            <a:ext cx="8064896" cy="2160240"/>
          </a:xfrm>
        </p:spPr>
        <p:txBody>
          <a:bodyPr vert="horz" lIns="91440" tIns="45720" rIns="91440" bIns="45720" rtlCol="0">
            <a:noAutofit/>
          </a:bodyPr>
          <a:lstStyle/>
          <a:p>
            <a:pPr marL="342900" indent="-342900" algn="just">
              <a:buClr>
                <a:schemeClr val="accent6">
                  <a:lumMod val="75000"/>
                </a:schemeClr>
              </a:buClr>
              <a:buSzPct val="125000"/>
              <a:buFont typeface="Wingdings" pitchFamily="2" charset="2"/>
              <a:buChar char="§"/>
              <a:defRPr/>
            </a:pPr>
            <a:r>
              <a:rPr lang="fr-CA" sz="1800" dirty="0" smtClean="0">
                <a:solidFill>
                  <a:schemeClr val="tx1"/>
                </a:solidFill>
                <a:latin typeface="Myriad Pro" pitchFamily="34" charset="0"/>
              </a:rPr>
              <a:t>14 – 15 juin 2014</a:t>
            </a:r>
          </a:p>
          <a:p>
            <a:pPr marL="342900" indent="-342900" algn="just">
              <a:buClr>
                <a:schemeClr val="accent6">
                  <a:lumMod val="75000"/>
                </a:schemeClr>
              </a:buClr>
              <a:buSzPct val="125000"/>
              <a:buFont typeface="Wingdings" pitchFamily="2" charset="2"/>
              <a:buChar char="§"/>
              <a:defRPr/>
            </a:pPr>
            <a:r>
              <a:rPr lang="fr-CA" sz="1800" dirty="0" smtClean="0">
                <a:solidFill>
                  <a:schemeClr val="tx1"/>
                </a:solidFill>
                <a:latin typeface="Myriad Pro" pitchFamily="34" charset="0"/>
              </a:rPr>
              <a:t>5 000 jeunes</a:t>
            </a:r>
          </a:p>
          <a:p>
            <a:pPr marL="342900" indent="-342900" algn="just">
              <a:buClr>
                <a:schemeClr val="accent6">
                  <a:lumMod val="75000"/>
                </a:schemeClr>
              </a:buClr>
              <a:buSzPct val="125000"/>
              <a:buFont typeface="Wingdings" pitchFamily="2" charset="2"/>
              <a:buChar char="§"/>
              <a:defRPr/>
            </a:pPr>
            <a:r>
              <a:rPr lang="fr-CA" sz="1800" dirty="0" smtClean="0">
                <a:solidFill>
                  <a:schemeClr val="tx1"/>
                </a:solidFill>
                <a:latin typeface="Myriad Pro" pitchFamily="34" charset="0"/>
              </a:rPr>
              <a:t>Une nuit au Stade Olympique</a:t>
            </a:r>
          </a:p>
          <a:p>
            <a:pPr marL="342900" indent="-342900" algn="just">
              <a:buClr>
                <a:schemeClr val="accent6">
                  <a:lumMod val="75000"/>
                </a:schemeClr>
              </a:buClr>
              <a:buSzPct val="125000"/>
              <a:buFont typeface="Wingdings" pitchFamily="2" charset="2"/>
              <a:buChar char="§"/>
              <a:defRPr/>
            </a:pPr>
            <a:r>
              <a:rPr lang="fr-CA" sz="1800" dirty="0" smtClean="0">
                <a:solidFill>
                  <a:schemeClr val="tx1"/>
                </a:solidFill>
                <a:latin typeface="Myriad Pro" pitchFamily="34" charset="0"/>
              </a:rPr>
              <a:t>Une journée à la Ronde</a:t>
            </a:r>
          </a:p>
          <a:p>
            <a:pPr marL="342900" indent="-342900" algn="just">
              <a:buClr>
                <a:schemeClr val="accent6">
                  <a:lumMod val="75000"/>
                </a:schemeClr>
              </a:buClr>
              <a:buSzPct val="125000"/>
              <a:buFont typeface="Wingdings" pitchFamily="2" charset="2"/>
              <a:buChar char="§"/>
              <a:defRPr/>
            </a:pPr>
            <a:r>
              <a:rPr lang="fr-CA" sz="1800" dirty="0" smtClean="0">
                <a:solidFill>
                  <a:schemeClr val="tx1"/>
                </a:solidFill>
                <a:latin typeface="Myriad Pro" pitchFamily="34" charset="0"/>
              </a:rPr>
              <a:t>Plein de surprises et d’activités</a:t>
            </a:r>
          </a:p>
          <a:p>
            <a:pPr marL="342900" indent="-342900" algn="just">
              <a:buClr>
                <a:schemeClr val="accent6">
                  <a:lumMod val="75000"/>
                </a:schemeClr>
              </a:buClr>
              <a:buSzPct val="125000"/>
              <a:buFont typeface="Wingdings" pitchFamily="2" charset="2"/>
              <a:buChar char="§"/>
              <a:defRPr/>
            </a:pPr>
            <a:r>
              <a:rPr lang="fr-CA" sz="1800" dirty="0" smtClean="0">
                <a:solidFill>
                  <a:schemeClr val="tx1"/>
                </a:solidFill>
                <a:latin typeface="Myriad Pro" pitchFamily="34" charset="0"/>
              </a:rPr>
              <a:t>Une fin de semaine inoubliable!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1" y="998731"/>
            <a:ext cx="7676389" cy="326465"/>
          </a:xfrm>
        </p:spPr>
        <p:txBody>
          <a:bodyPr vert="horz" lIns="91440" tIns="45720" rIns="91440" bIns="45720" rtlCol="0" anchor="ctr">
            <a:noAutofit/>
          </a:bodyPr>
          <a:lstStyle/>
          <a:p>
            <a:pPr algn="l"/>
            <a:r>
              <a:rPr lang="fr-CA" sz="2800" b="1" dirty="0" smtClean="0">
                <a:solidFill>
                  <a:schemeClr val="accent6">
                    <a:lumMod val="75000"/>
                  </a:schemeClr>
                </a:solidFill>
                <a:latin typeface="Myriad Pro" pitchFamily="34" charset="0"/>
              </a:rPr>
              <a:t>Échéancier</a:t>
            </a:r>
            <a:endParaRPr lang="fr-CA" sz="2800" b="1" dirty="0">
              <a:solidFill>
                <a:schemeClr val="accent6">
                  <a:lumMod val="75000"/>
                </a:schemeClr>
              </a:solidFill>
              <a:latin typeface="Myriad Pro" pitchFamily="34" charset="0"/>
            </a:endParaRPr>
          </a:p>
        </p:txBody>
      </p:sp>
      <p:sp>
        <p:nvSpPr>
          <p:cNvPr id="8" name="Sous-titre 2"/>
          <p:cNvSpPr>
            <a:spLocks noGrp="1"/>
          </p:cNvSpPr>
          <p:nvPr>
            <p:ph type="subTitle" idx="1"/>
          </p:nvPr>
        </p:nvSpPr>
        <p:spPr>
          <a:xfrm>
            <a:off x="611560" y="1484784"/>
            <a:ext cx="8064896" cy="5040560"/>
          </a:xfrm>
        </p:spPr>
        <p:txBody>
          <a:bodyPr vert="horz" lIns="91440" tIns="45720" rIns="91440" bIns="45720" rtlCol="0">
            <a:noAutofit/>
          </a:bodyPr>
          <a:lstStyle/>
          <a:p>
            <a:pPr marL="342900" indent="-342900" algn="just">
              <a:buClr>
                <a:schemeClr val="accent6">
                  <a:lumMod val="75000"/>
                </a:schemeClr>
              </a:buClr>
              <a:buSzPct val="125000"/>
              <a:buFont typeface="Wingdings" pitchFamily="2" charset="2"/>
              <a:buChar char="§"/>
              <a:defRPr/>
            </a:pPr>
            <a:r>
              <a:rPr lang="fr-CA" sz="1800" b="1" dirty="0" smtClean="0">
                <a:solidFill>
                  <a:schemeClr val="tx1"/>
                </a:solidFill>
                <a:latin typeface="Myriad Pro" pitchFamily="34" charset="0"/>
              </a:rPr>
              <a:t>Février :</a:t>
            </a:r>
            <a:r>
              <a:rPr lang="fr-CA" sz="1800" dirty="0" smtClean="0">
                <a:solidFill>
                  <a:schemeClr val="tx1"/>
                </a:solidFill>
                <a:latin typeface="Myriad Pro" pitchFamily="34" charset="0"/>
              </a:rPr>
              <a:t> Rechercher et cibler la ou les écoles à parrainer dans votre région.</a:t>
            </a:r>
          </a:p>
          <a:p>
            <a:pPr marL="342900" indent="-342900" algn="just">
              <a:buClr>
                <a:schemeClr val="accent6">
                  <a:lumMod val="75000"/>
                </a:schemeClr>
              </a:buClr>
              <a:buSzPct val="125000"/>
              <a:buFont typeface="Wingdings" pitchFamily="2" charset="2"/>
              <a:buChar char="§"/>
              <a:defRPr/>
            </a:pPr>
            <a:r>
              <a:rPr lang="fr-CA" sz="1800" b="1" dirty="0" smtClean="0">
                <a:solidFill>
                  <a:schemeClr val="tx1"/>
                </a:solidFill>
                <a:latin typeface="Myriad Pro" pitchFamily="34" charset="0"/>
              </a:rPr>
              <a:t>Mars :</a:t>
            </a:r>
            <a:r>
              <a:rPr lang="fr-CA" sz="1800" dirty="0" smtClean="0">
                <a:solidFill>
                  <a:schemeClr val="tx1"/>
                </a:solidFill>
                <a:latin typeface="Myriad Pro" pitchFamily="34" charset="0"/>
              </a:rPr>
              <a:t> Communiquer avec la ou les écoles choisies pour officialiser le parrainage et discuter des activités qui seront réalisées pendant le concours Lève-toi et Bouge.</a:t>
            </a:r>
          </a:p>
          <a:p>
            <a:pPr marL="342900" indent="-342900" algn="just">
              <a:buClr>
                <a:schemeClr val="accent6">
                  <a:lumMod val="75000"/>
                </a:schemeClr>
              </a:buClr>
              <a:buSzPct val="125000"/>
              <a:buFont typeface="Wingdings" pitchFamily="2" charset="2"/>
              <a:buChar char="§"/>
              <a:defRPr/>
            </a:pPr>
            <a:r>
              <a:rPr lang="fr-CA" sz="1800" b="1" dirty="0" smtClean="0">
                <a:solidFill>
                  <a:schemeClr val="tx1"/>
                </a:solidFill>
                <a:latin typeface="Myriad Pro" pitchFamily="34" charset="0"/>
              </a:rPr>
              <a:t>4 Avril : </a:t>
            </a:r>
            <a:r>
              <a:rPr lang="fr-CA" sz="1800" dirty="0" smtClean="0">
                <a:solidFill>
                  <a:schemeClr val="tx1"/>
                </a:solidFill>
                <a:latin typeface="Myriad Pro" pitchFamily="34" charset="0"/>
              </a:rPr>
              <a:t>Date limite pour indiquer sur votre fiche d’équipe le nom de votre école.</a:t>
            </a:r>
          </a:p>
          <a:p>
            <a:pPr marL="342900" indent="-342900" algn="just">
              <a:buClr>
                <a:schemeClr val="accent6">
                  <a:lumMod val="75000"/>
                </a:schemeClr>
              </a:buClr>
              <a:buSzPct val="125000"/>
              <a:buFont typeface="Wingdings" pitchFamily="2" charset="2"/>
              <a:buChar char="§"/>
              <a:defRPr/>
            </a:pPr>
            <a:r>
              <a:rPr lang="fr-CA" sz="1800" b="1" dirty="0" smtClean="0">
                <a:solidFill>
                  <a:schemeClr val="tx1"/>
                </a:solidFill>
                <a:latin typeface="Myriad Pro" pitchFamily="34" charset="0"/>
              </a:rPr>
              <a:t>28 avril au 26 mai : </a:t>
            </a:r>
            <a:r>
              <a:rPr lang="fr-CA" sz="1800" dirty="0" smtClean="0">
                <a:solidFill>
                  <a:schemeClr val="tx1"/>
                </a:solidFill>
                <a:latin typeface="Myriad Pro" pitchFamily="34" charset="0"/>
              </a:rPr>
              <a:t>Concours Lève-toi et Bouge!</a:t>
            </a:r>
          </a:p>
          <a:p>
            <a:pPr marL="800100" lvl="1" indent="-342900" algn="just">
              <a:buClr>
                <a:schemeClr val="accent6">
                  <a:lumMod val="75000"/>
                </a:schemeClr>
              </a:buClr>
              <a:buSzPct val="125000"/>
              <a:buFont typeface="Arial" pitchFamily="34" charset="0"/>
              <a:buChar char="•"/>
              <a:defRPr/>
            </a:pPr>
            <a:r>
              <a:rPr lang="fr-CA" sz="1800" dirty="0" smtClean="0">
                <a:solidFill>
                  <a:schemeClr val="tx1"/>
                </a:solidFill>
                <a:latin typeface="Myriad Pro" pitchFamily="34" charset="0"/>
              </a:rPr>
              <a:t>Vous devez vous assurer de la participation active de votre école parrainée et vous investir dans le projet.</a:t>
            </a:r>
          </a:p>
          <a:p>
            <a:pPr marL="342900" indent="-342900" algn="just">
              <a:buClr>
                <a:schemeClr val="accent6">
                  <a:lumMod val="75000"/>
                </a:schemeClr>
              </a:buClr>
              <a:buSzPct val="125000"/>
              <a:buFont typeface="Wingdings" pitchFamily="2" charset="2"/>
              <a:buChar char="§"/>
              <a:defRPr/>
            </a:pPr>
            <a:r>
              <a:rPr lang="fr-CA" sz="1800" b="1" dirty="0" smtClean="0">
                <a:solidFill>
                  <a:schemeClr val="tx1"/>
                </a:solidFill>
                <a:latin typeface="Myriad Pro" pitchFamily="34" charset="0"/>
              </a:rPr>
              <a:t>Septembre :</a:t>
            </a:r>
            <a:r>
              <a:rPr lang="fr-CA" sz="1800" dirty="0" smtClean="0">
                <a:solidFill>
                  <a:schemeClr val="tx1"/>
                </a:solidFill>
                <a:latin typeface="Myriad Pro" pitchFamily="34" charset="0"/>
              </a:rPr>
              <a:t> L’école présente un projet favorisant l’adoption de saines habitudes de vie.</a:t>
            </a:r>
          </a:p>
          <a:p>
            <a:pPr marL="342900" indent="-342900" algn="just">
              <a:buClr>
                <a:schemeClr val="accent6">
                  <a:lumMod val="75000"/>
                </a:schemeClr>
              </a:buClr>
              <a:buSzPct val="125000"/>
              <a:buFont typeface="Wingdings" pitchFamily="2" charset="2"/>
              <a:buChar char="§"/>
              <a:defRPr/>
            </a:pPr>
            <a:r>
              <a:rPr lang="fr-CA" sz="1800" dirty="0" smtClean="0">
                <a:solidFill>
                  <a:schemeClr val="tx1"/>
                </a:solidFill>
                <a:latin typeface="Myriad Pro" pitchFamily="34" charset="0"/>
              </a:rPr>
              <a:t> </a:t>
            </a:r>
            <a:r>
              <a:rPr lang="fr-CA" sz="1800" b="1" dirty="0" smtClean="0">
                <a:solidFill>
                  <a:schemeClr val="tx1"/>
                </a:solidFill>
                <a:latin typeface="Myriad Pro" pitchFamily="34" charset="0"/>
              </a:rPr>
              <a:t>Octobre et novembre : </a:t>
            </a:r>
            <a:r>
              <a:rPr lang="fr-CA" sz="1800" dirty="0" smtClean="0">
                <a:solidFill>
                  <a:schemeClr val="tx1"/>
                </a:solidFill>
                <a:latin typeface="Myriad Pro" pitchFamily="34" charset="0"/>
              </a:rPr>
              <a:t>Approbation du projet et remise du chèque à l’école parrainée.</a:t>
            </a:r>
          </a:p>
          <a:p>
            <a:pPr marL="342900" indent="-342900" algn="just">
              <a:buClr>
                <a:schemeClr val="accent6">
                  <a:lumMod val="75000"/>
                </a:schemeClr>
              </a:buClr>
              <a:buSzPct val="125000"/>
              <a:buFont typeface="Wingdings" pitchFamily="2" charset="2"/>
              <a:buChar char="§"/>
              <a:defRPr/>
            </a:pPr>
            <a:r>
              <a:rPr lang="fr-CA" sz="1800" b="1" dirty="0" smtClean="0">
                <a:solidFill>
                  <a:schemeClr val="tx1"/>
                </a:solidFill>
                <a:latin typeface="Myriad Pro" pitchFamily="34" charset="0"/>
              </a:rPr>
              <a:t>31 mars 2015 : </a:t>
            </a:r>
            <a:r>
              <a:rPr lang="fr-CA" sz="1800" dirty="0" smtClean="0">
                <a:solidFill>
                  <a:schemeClr val="tx1"/>
                </a:solidFill>
                <a:latin typeface="Myriad Pro" pitchFamily="34" charset="0"/>
              </a:rPr>
              <a:t>Date limite pour produire le rapport d’activité et remettre les pièces justificatives suite à la réalisation du projet. Remise du chèque de versement final, s’il y a lieu.</a:t>
            </a:r>
          </a:p>
          <a:p>
            <a:pPr marL="342900" indent="-342900" algn="just">
              <a:buClr>
                <a:schemeClr val="accent6">
                  <a:lumMod val="75000"/>
                </a:schemeClr>
              </a:buClr>
              <a:buSzPct val="125000"/>
              <a:buFont typeface="Wingdings" pitchFamily="2" charset="2"/>
              <a:buChar char="§"/>
              <a:defRPr/>
            </a:pPr>
            <a:endParaRPr lang="fr-CA" sz="1800" dirty="0" smtClean="0">
              <a:solidFill>
                <a:schemeClr val="tx1"/>
              </a:solidFill>
              <a:latin typeface="Myriad Pro"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CA"/>
          </a:p>
        </p:txBody>
      </p:sp>
      <p:sp>
        <p:nvSpPr>
          <p:cNvPr id="3" name="Sous-titre 2"/>
          <p:cNvSpPr>
            <a:spLocks noGrp="1"/>
          </p:cNvSpPr>
          <p:nvPr>
            <p:ph type="subTitle" idx="1"/>
          </p:nvPr>
        </p:nvSpPr>
        <p:spPr/>
        <p:txBody>
          <a:bodyPr/>
          <a:lstStyle/>
          <a:p>
            <a:endParaRPr lang="fr-CA"/>
          </a:p>
        </p:txBody>
      </p:sp>
      <p:pic>
        <p:nvPicPr>
          <p:cNvPr id="4" name="Image 3" descr="image guide parrainage 4.jpg"/>
          <p:cNvPicPr>
            <a:picLocks noChangeAspect="1"/>
          </p:cNvPicPr>
          <p:nvPr/>
        </p:nvPicPr>
        <p:blipFill>
          <a:blip r:embed="rId2" cstate="print"/>
          <a:stretch>
            <a:fillRect/>
          </a:stretch>
        </p:blipFill>
        <p:spPr>
          <a:xfrm>
            <a:off x="0" y="-298981"/>
            <a:ext cx="9144000" cy="6392277"/>
          </a:xfrm>
          <a:prstGeom prst="rect">
            <a:avLst/>
          </a:prstGeom>
          <a:ln>
            <a:noFill/>
          </a:ln>
          <a:effectLst>
            <a:outerShdw blurRad="292100" dist="139700" dir="2700000" algn="tl" rotWithShape="0">
              <a:srgbClr val="333333">
                <a:alpha val="65000"/>
              </a:srgbClr>
            </a:outerShdw>
          </a:effectLst>
        </p:spPr>
      </p:pic>
      <p:sp>
        <p:nvSpPr>
          <p:cNvPr id="6" name="Espace réservé du contenu 2"/>
          <p:cNvSpPr txBox="1">
            <a:spLocks/>
          </p:cNvSpPr>
          <p:nvPr/>
        </p:nvSpPr>
        <p:spPr>
          <a:xfrm>
            <a:off x="323528" y="0"/>
            <a:ext cx="8640960" cy="2016224"/>
          </a:xfrm>
          <a:prstGeom prst="rect">
            <a:avLst/>
          </a:prstGeom>
          <a:noFill/>
        </p:spPr>
        <p:txBody>
          <a:bodyPr vert="horz" lIns="91440" tIns="45720" rIns="91440" bIns="45720" rtlCol="0">
            <a:no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fr-CA" sz="4400" b="1" i="0" u="none" strike="noStrike" kern="1200" cap="none" spc="0" normalizeH="0" baseline="0" noProof="0" dirty="0" smtClean="0">
                <a:solidFill>
                  <a:schemeClr val="bg1"/>
                </a:solidFill>
                <a:effectLst>
                  <a:outerShdw blurRad="38100" dist="38100" dir="2700000" algn="tl">
                    <a:srgbClr val="000000">
                      <a:alpha val="43137"/>
                    </a:srgbClr>
                  </a:outerShdw>
                </a:effectLst>
                <a:uLnTx/>
                <a:uFillTx/>
                <a:latin typeface="Myriad Pro" pitchFamily="34" charset="0"/>
              </a:rPr>
              <a:t>   </a:t>
            </a:r>
            <a:r>
              <a:rPr kumimoji="0" lang="fr-CA" sz="4800" b="1" i="0" u="none" strike="noStrike" kern="1200" cap="none" spc="0" normalizeH="0" baseline="0" noProof="0" dirty="0" smtClean="0">
                <a:solidFill>
                  <a:schemeClr val="bg1"/>
                </a:solidFill>
                <a:effectLst>
                  <a:outerShdw blurRad="38100" dist="38100" dir="2700000" algn="tl">
                    <a:srgbClr val="000000">
                      <a:alpha val="43137"/>
                    </a:srgbClr>
                  </a:outerShdw>
                </a:effectLst>
                <a:uLnTx/>
                <a:uFillTx/>
                <a:latin typeface="Myriad Pro" pitchFamily="34" charset="0"/>
              </a:rPr>
              <a:t>GO </a:t>
            </a:r>
            <a:r>
              <a:rPr kumimoji="0" lang="fr-CA" sz="4800" b="1" i="0" u="none" strike="noStrike" kern="1200" cap="none" spc="0" normalizeH="0" baseline="0" noProof="0" dirty="0" err="1" smtClean="0">
                <a:solidFill>
                  <a:schemeClr val="bg1"/>
                </a:solidFill>
                <a:effectLst>
                  <a:outerShdw blurRad="38100" dist="38100" dir="2700000" algn="tl">
                    <a:srgbClr val="000000">
                      <a:alpha val="43137"/>
                    </a:srgbClr>
                  </a:outerShdw>
                </a:effectLst>
                <a:uLnTx/>
                <a:uFillTx/>
                <a:latin typeface="Myriad Pro" pitchFamily="34" charset="0"/>
              </a:rPr>
              <a:t>GO</a:t>
            </a:r>
            <a:r>
              <a:rPr kumimoji="0" lang="fr-CA" sz="4800" b="1" i="0" u="none" strike="noStrike" kern="1200" cap="none" spc="0" normalizeH="0" baseline="0" noProof="0" dirty="0" smtClean="0">
                <a:solidFill>
                  <a:schemeClr val="bg1"/>
                </a:solidFill>
                <a:effectLst>
                  <a:outerShdw blurRad="38100" dist="38100" dir="2700000" algn="tl">
                    <a:srgbClr val="000000">
                      <a:alpha val="43137"/>
                    </a:srgbClr>
                  </a:outerShdw>
                </a:effectLst>
                <a:uLnTx/>
                <a:uFillTx/>
                <a:latin typeface="Myriad Pro" pitchFamily="34" charset="0"/>
              </a:rPr>
              <a:t> </a:t>
            </a:r>
            <a:r>
              <a:rPr kumimoji="0" lang="fr-CA" sz="4800" b="1" i="0" u="none" strike="noStrike" kern="1200" cap="none" spc="0" normalizeH="0" baseline="0" noProof="0" dirty="0" err="1" smtClean="0">
                <a:solidFill>
                  <a:schemeClr val="bg1"/>
                </a:solidFill>
                <a:effectLst>
                  <a:outerShdw blurRad="38100" dist="38100" dir="2700000" algn="tl">
                    <a:srgbClr val="000000">
                      <a:alpha val="43137"/>
                    </a:srgbClr>
                  </a:outerShdw>
                </a:effectLst>
                <a:uLnTx/>
                <a:uFillTx/>
                <a:latin typeface="Myriad Pro" pitchFamily="34" charset="0"/>
              </a:rPr>
              <a:t>GO</a:t>
            </a:r>
            <a:r>
              <a:rPr kumimoji="0" lang="fr-CA" sz="4800" b="1" i="0" u="none" strike="noStrike" kern="1200" cap="none" spc="0" normalizeH="0" baseline="0" noProof="0" dirty="0" smtClean="0">
                <a:solidFill>
                  <a:schemeClr val="bg1"/>
                </a:solidFill>
                <a:effectLst>
                  <a:outerShdw blurRad="38100" dist="38100" dir="2700000" algn="tl">
                    <a:srgbClr val="000000">
                      <a:alpha val="43137"/>
                    </a:srgbClr>
                  </a:outerShdw>
                </a:effectLst>
                <a:uLnTx/>
                <a:uFillTx/>
                <a:latin typeface="Myriad Pro" pitchFamily="34" charset="0"/>
              </a:rPr>
              <a:t> les cyclistes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1" y="998731"/>
            <a:ext cx="7676389" cy="326465"/>
          </a:xfrm>
        </p:spPr>
        <p:txBody>
          <a:bodyPr vert="horz" lIns="91440" tIns="45720" rIns="91440" bIns="45720" rtlCol="0" anchor="ctr">
            <a:noAutofit/>
          </a:bodyPr>
          <a:lstStyle/>
          <a:p>
            <a:pPr algn="l"/>
            <a:r>
              <a:rPr lang="fr-CA" sz="2800" b="1" dirty="0" smtClean="0">
                <a:solidFill>
                  <a:schemeClr val="accent6">
                    <a:lumMod val="75000"/>
                  </a:schemeClr>
                </a:solidFill>
                <a:latin typeface="Myriad Pro" pitchFamily="34" charset="0"/>
              </a:rPr>
              <a:t>Contacts</a:t>
            </a:r>
            <a:endParaRPr lang="fr-CA" sz="2800" b="1" dirty="0">
              <a:solidFill>
                <a:schemeClr val="accent6">
                  <a:lumMod val="75000"/>
                </a:schemeClr>
              </a:solidFill>
              <a:latin typeface="Myriad Pro" pitchFamily="34" charset="0"/>
            </a:endParaRPr>
          </a:p>
        </p:txBody>
      </p:sp>
      <p:sp>
        <p:nvSpPr>
          <p:cNvPr id="8" name="Sous-titre 2"/>
          <p:cNvSpPr>
            <a:spLocks noGrp="1"/>
          </p:cNvSpPr>
          <p:nvPr>
            <p:ph type="subTitle" idx="1"/>
          </p:nvPr>
        </p:nvSpPr>
        <p:spPr>
          <a:xfrm>
            <a:off x="611560" y="1484784"/>
            <a:ext cx="7920880" cy="4896544"/>
          </a:xfrm>
        </p:spPr>
        <p:txBody>
          <a:bodyPr vert="horz" lIns="91440" tIns="45720" rIns="91440" bIns="45720" rtlCol="0">
            <a:noAutofit/>
          </a:bodyPr>
          <a:lstStyle/>
          <a:p>
            <a:pPr marL="342900" indent="-342900" algn="just">
              <a:buClr>
                <a:schemeClr val="accent6">
                  <a:lumMod val="75000"/>
                </a:schemeClr>
              </a:buClr>
              <a:buSzPct val="125000"/>
              <a:defRPr/>
            </a:pPr>
            <a:r>
              <a:rPr lang="fr-CA" sz="1800" dirty="0" smtClean="0">
                <a:solidFill>
                  <a:schemeClr val="tx1"/>
                </a:solidFill>
                <a:latin typeface="Myriad Pro" pitchFamily="34" charset="0"/>
              </a:rPr>
              <a:t>Pour de plus amples renseignements :</a:t>
            </a:r>
          </a:p>
          <a:p>
            <a:pPr marL="342900" indent="-342900" algn="just">
              <a:buClr>
                <a:schemeClr val="accent6">
                  <a:lumMod val="75000"/>
                </a:schemeClr>
              </a:buClr>
              <a:buSzPct val="125000"/>
              <a:defRPr/>
            </a:pPr>
            <a:endParaRPr lang="fr-CA" sz="1800" dirty="0" smtClean="0">
              <a:solidFill>
                <a:schemeClr val="tx1"/>
              </a:solidFill>
              <a:latin typeface="Myriad Pro" pitchFamily="34" charset="0"/>
            </a:endParaRPr>
          </a:p>
          <a:p>
            <a:pPr marL="342900" indent="-342900" algn="just">
              <a:buClr>
                <a:schemeClr val="accent6">
                  <a:lumMod val="75000"/>
                </a:schemeClr>
              </a:buClr>
              <a:buSzPct val="125000"/>
              <a:defRPr/>
            </a:pPr>
            <a:r>
              <a:rPr lang="fr-CA" sz="1800" dirty="0" smtClean="0">
                <a:solidFill>
                  <a:schemeClr val="tx1"/>
                </a:solidFill>
                <a:latin typeface="Myriad Pro" pitchFamily="34" charset="0"/>
              </a:rPr>
              <a:t> </a:t>
            </a:r>
            <a:r>
              <a:rPr lang="fr-CA" sz="2400" dirty="0" smtClean="0">
                <a:solidFill>
                  <a:schemeClr val="tx1"/>
                </a:solidFill>
                <a:latin typeface="Myriad Pro" pitchFamily="34" charset="0"/>
              </a:rPr>
              <a:t>Mélany Mathieu</a:t>
            </a:r>
            <a:endParaRPr lang="fr-CA" sz="1800" dirty="0" smtClean="0">
              <a:solidFill>
                <a:schemeClr val="tx1"/>
              </a:solidFill>
              <a:latin typeface="Myriad Pro" pitchFamily="34" charset="0"/>
            </a:endParaRPr>
          </a:p>
          <a:p>
            <a:pPr marL="342900" indent="-342900" algn="just">
              <a:buClr>
                <a:schemeClr val="accent6">
                  <a:lumMod val="75000"/>
                </a:schemeClr>
              </a:buClr>
              <a:buSzPct val="125000"/>
              <a:defRPr/>
            </a:pPr>
            <a:r>
              <a:rPr lang="fr-CA" sz="1800" dirty="0" smtClean="0">
                <a:solidFill>
                  <a:schemeClr val="tx1"/>
                </a:solidFill>
                <a:latin typeface="Myriad Pro" pitchFamily="34" charset="0"/>
              </a:rPr>
              <a:t>Responsable du programme de parrainage</a:t>
            </a:r>
          </a:p>
          <a:p>
            <a:pPr marL="342900" indent="-342900" algn="just">
              <a:buClr>
                <a:schemeClr val="accent6">
                  <a:lumMod val="75000"/>
                </a:schemeClr>
              </a:buClr>
              <a:buSzPct val="125000"/>
              <a:defRPr/>
            </a:pPr>
            <a:r>
              <a:rPr lang="fr-CA" sz="1800" dirty="0" smtClean="0">
                <a:solidFill>
                  <a:schemeClr val="tx1"/>
                </a:solidFill>
                <a:latin typeface="Myriad Pro" pitchFamily="34" charset="0"/>
              </a:rPr>
              <a:t>(450) 641-6669  poste 242</a:t>
            </a:r>
          </a:p>
          <a:p>
            <a:pPr marL="342900" indent="-342900" algn="just">
              <a:buClr>
                <a:schemeClr val="accent6">
                  <a:lumMod val="75000"/>
                </a:schemeClr>
              </a:buClr>
              <a:buSzPct val="125000"/>
              <a:defRPr/>
            </a:pPr>
            <a:r>
              <a:rPr lang="fr-CA" sz="1800" dirty="0" smtClean="0">
                <a:solidFill>
                  <a:schemeClr val="tx1"/>
                </a:solidFill>
                <a:latin typeface="Myriad Pro" pitchFamily="34" charset="0"/>
                <a:hlinkClick r:id="rId2"/>
              </a:rPr>
              <a:t>melany@legdpl.com</a:t>
            </a:r>
            <a:endParaRPr lang="fr-CA" sz="1800" dirty="0" smtClean="0">
              <a:solidFill>
                <a:schemeClr val="tx1"/>
              </a:solidFill>
              <a:latin typeface="Myriad Pro" pitchFamily="34" charset="0"/>
            </a:endParaRPr>
          </a:p>
          <a:p>
            <a:pPr marL="342900" indent="-342900" algn="just">
              <a:buClr>
                <a:schemeClr val="accent6">
                  <a:lumMod val="75000"/>
                </a:schemeClr>
              </a:buClr>
              <a:buSzPct val="125000"/>
              <a:defRPr/>
            </a:pPr>
            <a:endParaRPr lang="fr-CA" sz="1800" dirty="0" smtClean="0">
              <a:solidFill>
                <a:schemeClr val="tx1"/>
              </a:solidFill>
              <a:latin typeface="Myriad Pro" pitchFamily="34" charset="0"/>
            </a:endParaRPr>
          </a:p>
          <a:p>
            <a:pPr marL="342900" indent="-342900" algn="just">
              <a:buClr>
                <a:schemeClr val="accent6">
                  <a:lumMod val="75000"/>
                </a:schemeClr>
              </a:buClr>
              <a:buSzPct val="125000"/>
              <a:defRPr/>
            </a:pPr>
            <a:endParaRPr lang="fr-CA" sz="1800" dirty="0" smtClean="0">
              <a:solidFill>
                <a:schemeClr val="tx1"/>
              </a:solidFill>
              <a:latin typeface="Myriad Pro" pitchFamily="34" charset="0"/>
            </a:endParaRPr>
          </a:p>
          <a:p>
            <a:pPr marL="342900" indent="-342900" algn="just">
              <a:buClr>
                <a:schemeClr val="accent6">
                  <a:lumMod val="75000"/>
                </a:schemeClr>
              </a:buClr>
              <a:buSzPct val="125000"/>
              <a:defRPr/>
            </a:pPr>
            <a:r>
              <a:rPr lang="fr-CA" sz="2400" dirty="0" smtClean="0">
                <a:solidFill>
                  <a:schemeClr val="tx1"/>
                </a:solidFill>
                <a:latin typeface="Myriad Pro" pitchFamily="34" charset="0"/>
              </a:rPr>
              <a:t>Maxime Lafrance</a:t>
            </a:r>
          </a:p>
          <a:p>
            <a:pPr marL="342900" indent="-342900" algn="just">
              <a:buClr>
                <a:schemeClr val="accent6">
                  <a:lumMod val="75000"/>
                </a:schemeClr>
              </a:buClr>
              <a:buSzPct val="125000"/>
              <a:defRPr/>
            </a:pPr>
            <a:r>
              <a:rPr lang="fr-CA" sz="1800" dirty="0" smtClean="0">
                <a:solidFill>
                  <a:schemeClr val="tx1"/>
                </a:solidFill>
                <a:latin typeface="Myriad Pro" pitchFamily="34" charset="0"/>
              </a:rPr>
              <a:t>Responsable des équipes cyclistes</a:t>
            </a:r>
          </a:p>
          <a:p>
            <a:pPr marL="342900" indent="-342900" algn="just">
              <a:buClr>
                <a:schemeClr val="accent6">
                  <a:lumMod val="75000"/>
                </a:schemeClr>
              </a:buClr>
              <a:buSzPct val="125000"/>
              <a:defRPr/>
            </a:pPr>
            <a:r>
              <a:rPr lang="fr-CA" sz="1800" dirty="0" smtClean="0">
                <a:solidFill>
                  <a:schemeClr val="tx1"/>
                </a:solidFill>
                <a:latin typeface="Myriad Pro" pitchFamily="34" charset="0"/>
              </a:rPr>
              <a:t>(450) 641-6669  poste 235</a:t>
            </a:r>
          </a:p>
          <a:p>
            <a:pPr marL="342900" indent="-342900" algn="just">
              <a:buClr>
                <a:schemeClr val="accent6">
                  <a:lumMod val="75000"/>
                </a:schemeClr>
              </a:buClr>
              <a:buSzPct val="125000"/>
              <a:defRPr/>
            </a:pPr>
            <a:r>
              <a:rPr lang="fr-CA" sz="1800" dirty="0" smtClean="0">
                <a:solidFill>
                  <a:schemeClr val="tx1"/>
                </a:solidFill>
                <a:latin typeface="Myriad Pro" pitchFamily="34" charset="0"/>
                <a:hlinkClick r:id="rId3"/>
              </a:rPr>
              <a:t>maxime@legdpl.com</a:t>
            </a:r>
            <a:endParaRPr lang="fr-CA" sz="1800" dirty="0" smtClean="0">
              <a:solidFill>
                <a:schemeClr val="tx1"/>
              </a:solidFill>
              <a:latin typeface="Myriad Pro" pitchFamily="34" charset="0"/>
            </a:endParaRPr>
          </a:p>
          <a:p>
            <a:pPr marL="342900" indent="-342900" algn="just">
              <a:buClr>
                <a:schemeClr val="accent6">
                  <a:lumMod val="75000"/>
                </a:schemeClr>
              </a:buClr>
              <a:buSzPct val="125000"/>
              <a:defRPr/>
            </a:pPr>
            <a:endParaRPr lang="fr-CA" sz="1800" dirty="0" smtClean="0">
              <a:solidFill>
                <a:schemeClr val="tx1"/>
              </a:solidFill>
              <a:latin typeface="Myriad Pro"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980728"/>
            <a:ext cx="8132440" cy="630069"/>
          </a:xfrm>
        </p:spPr>
        <p:txBody>
          <a:bodyPr>
            <a:normAutofit/>
          </a:bodyPr>
          <a:lstStyle/>
          <a:p>
            <a:pPr algn="l"/>
            <a:r>
              <a:rPr lang="fr-CA" sz="2800" b="1" dirty="0" smtClean="0">
                <a:solidFill>
                  <a:schemeClr val="accent6">
                    <a:lumMod val="75000"/>
                  </a:schemeClr>
                </a:solidFill>
                <a:latin typeface="Myriad Pro" pitchFamily="34" charset="0"/>
              </a:rPr>
              <a:t>Pourquoi parrainer une école?</a:t>
            </a:r>
            <a:endParaRPr lang="fr-CA" sz="2800" b="1" dirty="0">
              <a:solidFill>
                <a:schemeClr val="accent6">
                  <a:lumMod val="75000"/>
                </a:schemeClr>
              </a:solidFill>
              <a:latin typeface="Myriad Pro" pitchFamily="34" charset="0"/>
            </a:endParaRPr>
          </a:p>
        </p:txBody>
      </p:sp>
      <p:sp>
        <p:nvSpPr>
          <p:cNvPr id="7" name="ZoneTexte 6"/>
          <p:cNvSpPr txBox="1"/>
          <p:nvPr/>
        </p:nvSpPr>
        <p:spPr>
          <a:xfrm>
            <a:off x="467544" y="1772816"/>
            <a:ext cx="8136904" cy="3139321"/>
          </a:xfrm>
          <a:prstGeom prst="rect">
            <a:avLst/>
          </a:prstGeom>
          <a:noFill/>
        </p:spPr>
        <p:txBody>
          <a:bodyPr wrap="square" rtlCol="0">
            <a:spAutoFit/>
          </a:bodyPr>
          <a:lstStyle/>
          <a:p>
            <a:pPr marL="400050" indent="-400050" algn="just">
              <a:buClr>
                <a:schemeClr val="accent6">
                  <a:lumMod val="75000"/>
                </a:schemeClr>
              </a:buClr>
              <a:buSzPct val="125000"/>
              <a:buFont typeface="Wingdings" pitchFamily="2" charset="2"/>
              <a:buChar char="§"/>
            </a:pPr>
            <a:r>
              <a:rPr lang="fr-CA" dirty="0" smtClean="0">
                <a:latin typeface="Myriad Pro" pitchFamily="34" charset="0"/>
              </a:rPr>
              <a:t>En tant que parrain d’une école primaire, vous devenez un ambassadeur des saines habitudes de vie.</a:t>
            </a:r>
          </a:p>
          <a:p>
            <a:pPr marL="400050" indent="-400050" algn="just">
              <a:buClr>
                <a:schemeClr val="accent6">
                  <a:lumMod val="75000"/>
                </a:schemeClr>
              </a:buClr>
              <a:buSzPct val="125000"/>
              <a:buFont typeface="Wingdings" pitchFamily="2" charset="2"/>
              <a:buChar char="§"/>
            </a:pPr>
            <a:endParaRPr lang="fr-CA" dirty="0" smtClean="0">
              <a:latin typeface="Myriad Pro" pitchFamily="34" charset="0"/>
            </a:endParaRPr>
          </a:p>
          <a:p>
            <a:pPr marL="400050" indent="-400050" algn="just">
              <a:buClr>
                <a:schemeClr val="accent6">
                  <a:lumMod val="75000"/>
                </a:schemeClr>
              </a:buClr>
              <a:buSzPct val="125000"/>
              <a:buFont typeface="Wingdings" pitchFamily="2" charset="2"/>
              <a:buChar char="§"/>
            </a:pPr>
            <a:r>
              <a:rPr lang="fr-CA" dirty="0" smtClean="0">
                <a:latin typeface="Myriad Pro" pitchFamily="34" charset="0"/>
              </a:rPr>
              <a:t>Vous créez un lien entre votre équipe et les jeunes du primaire qui sont au cœur des actions et des préoccupations du Grand défi Pierre Lavoie.</a:t>
            </a:r>
          </a:p>
          <a:p>
            <a:pPr marL="400050" indent="-400050" algn="just">
              <a:buClr>
                <a:schemeClr val="accent6">
                  <a:lumMod val="75000"/>
                </a:schemeClr>
              </a:buClr>
              <a:buSzPct val="125000"/>
              <a:buFont typeface="Wingdings" pitchFamily="2" charset="2"/>
              <a:buChar char="§"/>
            </a:pPr>
            <a:endParaRPr lang="fr-CA" dirty="0" smtClean="0">
              <a:latin typeface="Myriad Pro" pitchFamily="34" charset="0"/>
            </a:endParaRPr>
          </a:p>
          <a:p>
            <a:pPr marL="400050" indent="-400050" algn="just">
              <a:buClr>
                <a:schemeClr val="accent6">
                  <a:lumMod val="75000"/>
                </a:schemeClr>
              </a:buClr>
              <a:buSzPct val="125000"/>
              <a:buFont typeface="Wingdings" pitchFamily="2" charset="2"/>
              <a:buChar char="§"/>
            </a:pPr>
            <a:r>
              <a:rPr lang="fr-CA" dirty="0" smtClean="0">
                <a:latin typeface="Myriad Pro" pitchFamily="34" charset="0"/>
              </a:rPr>
              <a:t>Vous aidez financièrement une école primaire à l’élaboration de projets faisant la promotion des saines habitudes de vie. En effet, si vous dépassez les 11 000 $ requis pour l’inscription, le surplus sera disponible pour l’école parrainée pour lui permettre d’instaurer des changements durables.</a:t>
            </a:r>
          </a:p>
          <a:p>
            <a:pPr marL="400050" indent="-400050">
              <a:buFont typeface="Wingdings" pitchFamily="2" charset="2"/>
              <a:buChar char="§"/>
            </a:pPr>
            <a:endParaRPr lang="fr-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908720"/>
            <a:ext cx="8132440" cy="630069"/>
          </a:xfrm>
        </p:spPr>
        <p:txBody>
          <a:bodyPr>
            <a:normAutofit/>
          </a:bodyPr>
          <a:lstStyle/>
          <a:p>
            <a:pPr algn="l"/>
            <a:r>
              <a:rPr lang="fr-CA" sz="2800" b="1" dirty="0" smtClean="0">
                <a:solidFill>
                  <a:schemeClr val="accent6">
                    <a:lumMod val="75000"/>
                  </a:schemeClr>
                </a:solidFill>
                <a:latin typeface="Myriad Pro" pitchFamily="34" charset="0"/>
              </a:rPr>
              <a:t>Remise des surplus / Nouveau fonctionnement</a:t>
            </a:r>
            <a:endParaRPr lang="fr-CA" sz="2800" b="1" dirty="0">
              <a:solidFill>
                <a:schemeClr val="accent6">
                  <a:lumMod val="75000"/>
                </a:schemeClr>
              </a:solidFill>
              <a:latin typeface="Myriad Pro" pitchFamily="34" charset="0"/>
            </a:endParaRPr>
          </a:p>
        </p:txBody>
      </p:sp>
      <p:graphicFrame>
        <p:nvGraphicFramePr>
          <p:cNvPr id="4" name="Tableau 3"/>
          <p:cNvGraphicFramePr>
            <a:graphicFrameLocks noGrp="1"/>
          </p:cNvGraphicFramePr>
          <p:nvPr/>
        </p:nvGraphicFramePr>
        <p:xfrm>
          <a:off x="395536" y="1484784"/>
          <a:ext cx="8352928" cy="4580147"/>
        </p:xfrm>
        <a:graphic>
          <a:graphicData uri="http://schemas.openxmlformats.org/drawingml/2006/table">
            <a:tbl>
              <a:tblPr firstRow="1" bandRow="1">
                <a:tableStyleId>{E8B1032C-EA38-4F05-BA0D-38AFFFC7BED3}</a:tableStyleId>
              </a:tblPr>
              <a:tblGrid>
                <a:gridCol w="1546839"/>
                <a:gridCol w="2341593"/>
                <a:gridCol w="2232248"/>
                <a:gridCol w="2232248"/>
              </a:tblGrid>
              <a:tr h="693422">
                <a:tc>
                  <a:txBody>
                    <a:bodyPr/>
                    <a:lstStyle/>
                    <a:p>
                      <a:pPr marL="0" algn="l" defTabSz="914400" rtl="0" eaLnBrk="1" latinLnBrk="0" hangingPunct="1"/>
                      <a:r>
                        <a:rPr lang="fr-CA" sz="1800" b="1" kern="1200" dirty="0" smtClean="0">
                          <a:solidFill>
                            <a:schemeClr val="tx1"/>
                          </a:solidFill>
                          <a:latin typeface="+mn-lt"/>
                          <a:ea typeface="+mn-ea"/>
                          <a:cs typeface="+mn-cs"/>
                        </a:rPr>
                        <a:t>Échéancier</a:t>
                      </a:r>
                    </a:p>
                  </a:txBody>
                  <a:tcPr anchor="ctr"/>
                </a:tc>
                <a:tc>
                  <a:txBody>
                    <a:bodyPr/>
                    <a:lstStyle/>
                    <a:p>
                      <a:r>
                        <a:rPr lang="fr-CA" dirty="0" smtClean="0"/>
                        <a:t>Moins</a:t>
                      </a:r>
                      <a:r>
                        <a:rPr lang="fr-CA" baseline="0" dirty="0" smtClean="0"/>
                        <a:t> de 1 000 $</a:t>
                      </a:r>
                      <a:endParaRPr lang="fr-CA" dirty="0">
                        <a:latin typeface="Myriad Pro" pitchFamily="34" charset="0"/>
                      </a:endParaRPr>
                    </a:p>
                  </a:txBody>
                  <a:tcPr anchor="ctr"/>
                </a:tc>
                <a:tc>
                  <a:txBody>
                    <a:bodyPr/>
                    <a:lstStyle/>
                    <a:p>
                      <a:r>
                        <a:rPr lang="fr-CA" dirty="0" smtClean="0"/>
                        <a:t>De 1 000 $ à 4 999 $</a:t>
                      </a:r>
                      <a:endParaRPr lang="fr-CA" dirty="0">
                        <a:latin typeface="Myriad Pro" pitchFamily="34" charset="0"/>
                      </a:endParaRPr>
                    </a:p>
                  </a:txBody>
                  <a:tcPr anchor="ctr"/>
                </a:tc>
                <a:tc>
                  <a:txBody>
                    <a:bodyPr/>
                    <a:lstStyle/>
                    <a:p>
                      <a:r>
                        <a:rPr lang="fr-CA" dirty="0" smtClean="0"/>
                        <a:t> Plus</a:t>
                      </a:r>
                      <a:r>
                        <a:rPr lang="fr-CA" baseline="0" dirty="0" smtClean="0"/>
                        <a:t> de 5 000 $</a:t>
                      </a:r>
                      <a:endParaRPr lang="fr-CA" dirty="0">
                        <a:latin typeface="Myriad Pro" pitchFamily="34" charset="0"/>
                      </a:endParaRPr>
                    </a:p>
                  </a:txBody>
                  <a:tcPr anchor="ctr"/>
                </a:tc>
              </a:tr>
              <a:tr h="1196865">
                <a:tc>
                  <a:txBody>
                    <a:bodyPr/>
                    <a:lstStyle/>
                    <a:p>
                      <a:pPr algn="l"/>
                      <a:r>
                        <a:rPr lang="fr-CA" sz="1400" dirty="0" smtClean="0">
                          <a:latin typeface="Myriad Pro" pitchFamily="34" charset="0"/>
                        </a:rPr>
                        <a:t>Septembre 2014</a:t>
                      </a:r>
                      <a:endParaRPr lang="fr-CA" sz="1400" dirty="0">
                        <a:latin typeface="Myriad Pro" pitchFamily="34" charset="0"/>
                      </a:endParaRPr>
                    </a:p>
                  </a:txBody>
                  <a:tcPr/>
                </a:tc>
                <a:tc>
                  <a:txBody>
                    <a:bodyPr/>
                    <a:lstStyle/>
                    <a:p>
                      <a:pPr algn="l"/>
                      <a:r>
                        <a:rPr lang="fr-CA" sz="1400" dirty="0" smtClean="0"/>
                        <a:t>L’école pourra choisir</a:t>
                      </a:r>
                      <a:r>
                        <a:rPr lang="fr-CA" sz="1400" baseline="0" dirty="0" smtClean="0"/>
                        <a:t> entre le montant du surplus accumulé ou un cube rempli de matériel sportif</a:t>
                      </a:r>
                      <a:endParaRPr lang="fr-CA" sz="1400" dirty="0">
                        <a:latin typeface="Myriad Pro" pitchFamily="34" charset="0"/>
                      </a:endParaRPr>
                    </a:p>
                  </a:txBody>
                  <a:tcPr/>
                </a:tc>
                <a:tc>
                  <a:txBody>
                    <a:bodyPr/>
                    <a:lstStyle/>
                    <a:p>
                      <a:pPr algn="l"/>
                      <a:r>
                        <a:rPr lang="fr-CA" sz="1400" dirty="0" smtClean="0"/>
                        <a:t>L’école devra présenter un projet favorisant l’adoption de saines habitudes</a:t>
                      </a:r>
                      <a:r>
                        <a:rPr lang="fr-CA" sz="1400" baseline="0" dirty="0" smtClean="0"/>
                        <a:t> de vie</a:t>
                      </a:r>
                      <a:endParaRPr lang="fr-CA" sz="1400" dirty="0">
                        <a:latin typeface="Myriad Pro"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400" dirty="0" smtClean="0"/>
                        <a:t>L’école devra présenter un projet favorisant l’adoption de saines habitudes</a:t>
                      </a:r>
                      <a:r>
                        <a:rPr lang="fr-CA" sz="1400" baseline="0" dirty="0" smtClean="0"/>
                        <a:t> de vie</a:t>
                      </a:r>
                      <a:endParaRPr lang="fr-CA" sz="1400" dirty="0">
                        <a:latin typeface="Myriad Pro" pitchFamily="34" charset="0"/>
                      </a:endParaRPr>
                    </a:p>
                  </a:txBody>
                  <a:tcPr/>
                </a:tc>
              </a:tr>
              <a:tr h="1134049">
                <a:tc>
                  <a:txBody>
                    <a:bodyPr/>
                    <a:lstStyle/>
                    <a:p>
                      <a:pPr algn="l"/>
                      <a:r>
                        <a:rPr lang="fr-CA" sz="1400" dirty="0" smtClean="0">
                          <a:latin typeface="Myriad Pro" pitchFamily="34" charset="0"/>
                        </a:rPr>
                        <a:t>Octobre – novembre 2014</a:t>
                      </a:r>
                    </a:p>
                    <a:p>
                      <a:pPr algn="l"/>
                      <a:endParaRPr lang="fr-CA" sz="1400" dirty="0" smtClean="0">
                        <a:latin typeface="Myriad Pro" pitchFamily="34" charset="0"/>
                      </a:endParaRPr>
                    </a:p>
                    <a:p>
                      <a:pPr algn="l"/>
                      <a:endParaRPr lang="fr-CA" sz="1400" dirty="0">
                        <a:latin typeface="Myriad Pro" pitchFamily="34" charset="0"/>
                      </a:endParaRPr>
                    </a:p>
                  </a:txBody>
                  <a:tcPr/>
                </a:tc>
                <a:tc>
                  <a:txBody>
                    <a:bodyPr/>
                    <a:lstStyle/>
                    <a:p>
                      <a:pPr algn="l"/>
                      <a:r>
                        <a:rPr lang="fr-CA" sz="1400" dirty="0" smtClean="0"/>
                        <a:t>Expédition</a:t>
                      </a:r>
                      <a:r>
                        <a:rPr lang="fr-CA" sz="1400" baseline="0" dirty="0" smtClean="0"/>
                        <a:t> du cube ou du chèque du surplus selon  le choix de l’école</a:t>
                      </a:r>
                      <a:endParaRPr lang="fr-CA" sz="1400" dirty="0">
                        <a:latin typeface="Myriad Pro" pitchFamily="34" charset="0"/>
                      </a:endParaRPr>
                    </a:p>
                  </a:txBody>
                  <a:tcPr/>
                </a:tc>
                <a:tc>
                  <a:txBody>
                    <a:bodyPr/>
                    <a:lstStyle/>
                    <a:p>
                      <a:pPr algn="l"/>
                      <a:r>
                        <a:rPr lang="fr-CA" sz="1400" dirty="0" smtClean="0"/>
                        <a:t>Approbation</a:t>
                      </a:r>
                      <a:r>
                        <a:rPr lang="fr-CA" sz="1400" baseline="0" dirty="0" smtClean="0"/>
                        <a:t> du projet par le GDPL, signature de l’entente de réalisation du projet et versement du surplus</a:t>
                      </a:r>
                      <a:endParaRPr lang="fr-CA" sz="1400" dirty="0">
                        <a:latin typeface="Myriad Pro"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400" dirty="0" smtClean="0"/>
                        <a:t>Approbation</a:t>
                      </a:r>
                      <a:r>
                        <a:rPr lang="fr-CA" sz="1400" baseline="0" dirty="0" smtClean="0"/>
                        <a:t> du projet par le GDPL, signature de l’entente de réalisation du projet et versement  </a:t>
                      </a:r>
                      <a:r>
                        <a:rPr lang="fr-CA" sz="1400" u="sng" baseline="0" dirty="0" smtClean="0"/>
                        <a:t>partiel </a:t>
                      </a:r>
                      <a:r>
                        <a:rPr lang="fr-CA" sz="1400" baseline="0" dirty="0" smtClean="0"/>
                        <a:t>du surplus</a:t>
                      </a:r>
                      <a:endParaRPr lang="fr-CA" sz="1400" dirty="0">
                        <a:latin typeface="Myriad Pro" pitchFamily="34" charset="0"/>
                      </a:endParaRPr>
                    </a:p>
                  </a:txBody>
                  <a:tcPr/>
                </a:tc>
              </a:tr>
              <a:tr h="693422">
                <a:tc>
                  <a:txBody>
                    <a:bodyPr/>
                    <a:lstStyle/>
                    <a:p>
                      <a:pPr algn="l"/>
                      <a:r>
                        <a:rPr lang="fr-CA" sz="1400" dirty="0" smtClean="0">
                          <a:latin typeface="Myriad Pro" pitchFamily="34" charset="0"/>
                        </a:rPr>
                        <a:t>Au plus tard le</a:t>
                      </a:r>
                    </a:p>
                    <a:p>
                      <a:pPr algn="l"/>
                      <a:r>
                        <a:rPr lang="fr-CA" sz="1400" dirty="0" smtClean="0">
                          <a:latin typeface="Myriad Pro" pitchFamily="34" charset="0"/>
                        </a:rPr>
                        <a:t>31</a:t>
                      </a:r>
                      <a:r>
                        <a:rPr lang="fr-CA" sz="1400" baseline="0" dirty="0" smtClean="0">
                          <a:latin typeface="Myriad Pro" pitchFamily="34" charset="0"/>
                        </a:rPr>
                        <a:t> mars 2015 </a:t>
                      </a:r>
                      <a:endParaRPr lang="fr-CA" sz="1400" dirty="0">
                        <a:latin typeface="Myriad Pro" pitchFamily="34" charset="0"/>
                      </a:endParaRPr>
                    </a:p>
                  </a:txBody>
                  <a:tcPr/>
                </a:tc>
                <a:tc>
                  <a:txBody>
                    <a:bodyPr/>
                    <a:lstStyle/>
                    <a:p>
                      <a:pPr algn="l"/>
                      <a:r>
                        <a:rPr lang="fr-CA" sz="1400" dirty="0" smtClean="0"/>
                        <a:t>Production du rapport</a:t>
                      </a:r>
                      <a:r>
                        <a:rPr lang="fr-CA" sz="1400" baseline="0" dirty="0" smtClean="0"/>
                        <a:t> d’activité accompagné des pièces justificatives pour les écoles ayant choisi de recevoir le montant du surplus</a:t>
                      </a:r>
                      <a:endParaRPr lang="fr-CA" sz="1400" dirty="0">
                        <a:latin typeface="Myriad Pro" pitchFamily="34" charset="0"/>
                      </a:endParaRPr>
                    </a:p>
                  </a:txBody>
                  <a:tcPr/>
                </a:tc>
                <a:tc>
                  <a:txBody>
                    <a:bodyPr/>
                    <a:lstStyle/>
                    <a:p>
                      <a:pPr algn="l"/>
                      <a:r>
                        <a:rPr lang="fr-CA" sz="1400" dirty="0" smtClean="0"/>
                        <a:t>Production du rapport</a:t>
                      </a:r>
                      <a:r>
                        <a:rPr lang="fr-CA" sz="1400" baseline="0" dirty="0" smtClean="0"/>
                        <a:t> d’activité accompagné des pièces justificatives</a:t>
                      </a:r>
                      <a:endParaRPr lang="fr-CA" sz="1400" dirty="0">
                        <a:latin typeface="Myriad Pro"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400" dirty="0" smtClean="0"/>
                        <a:t>Production du rapport</a:t>
                      </a:r>
                      <a:r>
                        <a:rPr lang="fr-CA" sz="1400" baseline="0" dirty="0" smtClean="0"/>
                        <a:t> d’activité accompagné des pièces justificatives.  </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05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sz="1400" baseline="0" dirty="0" smtClean="0"/>
                        <a:t>Approbation finale du projet et production du chèque de versement final </a:t>
                      </a:r>
                      <a:endParaRPr lang="fr-CA" sz="1400" dirty="0">
                        <a:latin typeface="Myriad Pro"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image guide parrainage 2.jpg"/>
          <p:cNvPicPr>
            <a:picLocks noChangeAspect="1"/>
          </p:cNvPicPr>
          <p:nvPr/>
        </p:nvPicPr>
        <p:blipFill>
          <a:blip r:embed="rId2" cstate="print"/>
          <a:stretch>
            <a:fillRect/>
          </a:stretch>
        </p:blipFill>
        <p:spPr>
          <a:xfrm>
            <a:off x="-36512" y="-243408"/>
            <a:ext cx="9247006" cy="6464285"/>
          </a:xfrm>
          <a:prstGeom prst="rect">
            <a:avLst/>
          </a:prstGeom>
          <a:ln>
            <a:noFill/>
          </a:ln>
          <a:effectLst>
            <a:outerShdw blurRad="292100" dist="139700" dir="2700000" algn="tl" rotWithShape="0">
              <a:srgbClr val="333333">
                <a:alpha val="65000"/>
              </a:srgbClr>
            </a:outerShdw>
          </a:effectLst>
        </p:spPr>
      </p:pic>
      <p:sp>
        <p:nvSpPr>
          <p:cNvPr id="4" name="Espace réservé du contenu 2"/>
          <p:cNvSpPr txBox="1">
            <a:spLocks/>
          </p:cNvSpPr>
          <p:nvPr/>
        </p:nvSpPr>
        <p:spPr>
          <a:xfrm>
            <a:off x="4644008" y="1340768"/>
            <a:ext cx="4320480" cy="5040560"/>
          </a:xfrm>
          <a:prstGeom prst="rect">
            <a:avLst/>
          </a:prstGeom>
        </p:spPr>
        <p:txBody>
          <a:bodyPr vert="horz" lIns="91440" tIns="45720" rIns="91440" bIns="45720" rtlCol="0">
            <a:noAutofit/>
          </a:bodyPr>
          <a:lstStyle/>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r>
              <a:rPr kumimoji="0" lang="fr-CA"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En 2013, </a:t>
            </a:r>
            <a:r>
              <a:rPr kumimoji="0" lang="fr-CA" sz="4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1 450 000 $ </a:t>
            </a:r>
            <a:endParaRPr kumimoji="0" lang="fr-CA"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r>
              <a:rPr kumimoji="0" lang="fr-CA"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ont été remis </a:t>
            </a:r>
          </a:p>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r>
              <a:rPr kumimoji="0" lang="fr-CA"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aux écoles primaires </a:t>
            </a:r>
          </a:p>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r>
              <a:rPr kumimoji="0" lang="fr-CA"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parrainées </a:t>
            </a:r>
          </a:p>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r>
              <a:rPr kumimoji="0" lang="fr-CA"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grâce au travail </a:t>
            </a:r>
          </a:p>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r>
              <a:rPr kumimoji="0" lang="fr-CA"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des équipes cyclistes.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467545" y="980728"/>
            <a:ext cx="7776864" cy="70207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2800" b="1" i="0" u="none" strike="noStrike" kern="1200" cap="none" spc="0" normalizeH="0" baseline="0" noProof="0" dirty="0" smtClean="0">
                <a:ln>
                  <a:noFill/>
                </a:ln>
                <a:solidFill>
                  <a:schemeClr val="accent6">
                    <a:lumMod val="75000"/>
                  </a:schemeClr>
                </a:solidFill>
                <a:uLnTx/>
                <a:uFillTx/>
                <a:latin typeface="Myriad Pro" pitchFamily="34" charset="0"/>
                <a:ea typeface="+mj-ea"/>
                <a:cs typeface="+mj-cs"/>
              </a:rPr>
              <a:t>Qu’est-ce qu’un ambassadeur des saines habitudes de vie?</a:t>
            </a:r>
          </a:p>
        </p:txBody>
      </p:sp>
      <p:sp>
        <p:nvSpPr>
          <p:cNvPr id="6" name="Sous-titre 2"/>
          <p:cNvSpPr txBox="1">
            <a:spLocks/>
          </p:cNvSpPr>
          <p:nvPr/>
        </p:nvSpPr>
        <p:spPr>
          <a:xfrm>
            <a:off x="539552" y="2060848"/>
            <a:ext cx="8064896" cy="3240360"/>
          </a:xfrm>
          <a:prstGeom prst="rect">
            <a:avLst/>
          </a:prstGeom>
        </p:spPr>
        <p:txBody>
          <a:bodyPr vert="horz" lIns="91440" tIns="45720" rIns="91440" bIns="45720" rtlCol="0">
            <a:noAutofit/>
          </a:bodyPr>
          <a:lstStyle/>
          <a:p>
            <a:pPr marL="400050" marR="0" lvl="0" indent="-400050" algn="just" fontAlgn="auto">
              <a:lnSpc>
                <a:spcPct val="100000"/>
              </a:lnSpc>
              <a:spcBef>
                <a:spcPct val="20000"/>
              </a:spcBef>
              <a:spcAft>
                <a:spcPts val="0"/>
              </a:spcAft>
              <a:buClr>
                <a:schemeClr val="accent6">
                  <a:lumMod val="75000"/>
                </a:schemeClr>
              </a:buClr>
              <a:buSzPct val="125000"/>
              <a:buFont typeface="Wingdings" pitchFamily="2" charset="2"/>
              <a:buChar char="§"/>
              <a:tabLst/>
              <a:defRPr/>
            </a:pPr>
            <a:r>
              <a:rPr lang="fr-CA" dirty="0" smtClean="0">
                <a:latin typeface="Myriad Pro" pitchFamily="34" charset="0"/>
              </a:rPr>
              <a:t>En tant  qu’ambassadeur des habitudes de vie, vous incarnez la mission du Grand défi Pierre Lavoie.</a:t>
            </a:r>
          </a:p>
          <a:p>
            <a:pPr marL="400050" marR="0" lvl="0" indent="-400050" algn="just" fontAlgn="auto">
              <a:lnSpc>
                <a:spcPct val="100000"/>
              </a:lnSpc>
              <a:spcBef>
                <a:spcPct val="20000"/>
              </a:spcBef>
              <a:spcAft>
                <a:spcPts val="0"/>
              </a:spcAft>
              <a:buClr>
                <a:schemeClr val="accent6">
                  <a:lumMod val="75000"/>
                </a:schemeClr>
              </a:buClr>
              <a:buSzPct val="125000"/>
              <a:buFont typeface="Wingdings" pitchFamily="2" charset="2"/>
              <a:buChar char="§"/>
              <a:tabLst/>
              <a:defRPr/>
            </a:pPr>
            <a:endParaRPr lang="fr-CA" dirty="0" smtClean="0">
              <a:latin typeface="Myriad Pro" pitchFamily="34" charset="0"/>
            </a:endParaRPr>
          </a:p>
          <a:p>
            <a:pPr marL="400050" marR="0" lvl="0" indent="-400050" algn="just" fontAlgn="auto">
              <a:lnSpc>
                <a:spcPct val="100000"/>
              </a:lnSpc>
              <a:spcBef>
                <a:spcPct val="20000"/>
              </a:spcBef>
              <a:spcAft>
                <a:spcPts val="0"/>
              </a:spcAft>
              <a:buClr>
                <a:schemeClr val="accent6">
                  <a:lumMod val="75000"/>
                </a:schemeClr>
              </a:buClr>
              <a:buSzPct val="125000"/>
              <a:buFont typeface="Wingdings" pitchFamily="2" charset="2"/>
              <a:buChar char="§"/>
              <a:tabLst/>
              <a:defRPr/>
            </a:pPr>
            <a:r>
              <a:rPr lang="fr-CA" dirty="0" smtClean="0">
                <a:latin typeface="Myriad Pro" pitchFamily="34" charset="0"/>
              </a:rPr>
              <a:t>Vous posez des actions concrètes pour faire une différence dans la vie des jeunes québécois.</a:t>
            </a:r>
          </a:p>
          <a:p>
            <a:pPr marL="400050" marR="0" lvl="0" indent="-400050" algn="just" fontAlgn="auto">
              <a:lnSpc>
                <a:spcPct val="100000"/>
              </a:lnSpc>
              <a:spcBef>
                <a:spcPct val="20000"/>
              </a:spcBef>
              <a:spcAft>
                <a:spcPts val="0"/>
              </a:spcAft>
              <a:buClr>
                <a:schemeClr val="accent6">
                  <a:lumMod val="75000"/>
                </a:schemeClr>
              </a:buClr>
              <a:buSzPct val="125000"/>
              <a:buFont typeface="Wingdings" pitchFamily="2" charset="2"/>
              <a:buChar char="§"/>
              <a:tabLst/>
              <a:defRPr/>
            </a:pPr>
            <a:endParaRPr lang="fr-CA" dirty="0" smtClean="0">
              <a:latin typeface="Myriad Pro" pitchFamily="34" charset="0"/>
            </a:endParaRPr>
          </a:p>
          <a:p>
            <a:pPr marL="400050" marR="0" lvl="0" indent="-400050" algn="just" fontAlgn="auto">
              <a:lnSpc>
                <a:spcPct val="100000"/>
              </a:lnSpc>
              <a:spcBef>
                <a:spcPct val="20000"/>
              </a:spcBef>
              <a:spcAft>
                <a:spcPts val="0"/>
              </a:spcAft>
              <a:buClr>
                <a:schemeClr val="accent6">
                  <a:lumMod val="75000"/>
                </a:schemeClr>
              </a:buClr>
              <a:buSzPct val="125000"/>
              <a:buFont typeface="Wingdings" pitchFamily="2" charset="2"/>
              <a:buChar char="§"/>
              <a:tabLst/>
              <a:defRPr/>
            </a:pPr>
            <a:r>
              <a:rPr lang="fr-CA" dirty="0" smtClean="0">
                <a:latin typeface="Myriad Pro" pitchFamily="34" charset="0"/>
              </a:rPr>
              <a:t>Vous êtes désormais un modèle dans votre milieu. Comme dirait Pierre Lavoie : « Vous avez mis la </a:t>
            </a:r>
            <a:r>
              <a:rPr lang="fr-CA" i="1" dirty="0" err="1" smtClean="0">
                <a:latin typeface="Myriad Pro" pitchFamily="34" charset="0"/>
              </a:rPr>
              <a:t>switch</a:t>
            </a:r>
            <a:r>
              <a:rPr lang="fr-CA" dirty="0" smtClean="0">
                <a:latin typeface="Myriad Pro" pitchFamily="34" charset="0"/>
              </a:rPr>
              <a:t> à on »!</a:t>
            </a:r>
          </a:p>
          <a:p>
            <a:pPr marL="0" marR="0" lvl="0" indent="0" algn="just" defTabSz="914400" rtl="0" eaLnBrk="1" fontAlgn="auto" latinLnBrk="0" hangingPunct="1">
              <a:lnSpc>
                <a:spcPct val="100000"/>
              </a:lnSpc>
              <a:spcBef>
                <a:spcPct val="20000"/>
              </a:spcBef>
              <a:spcAft>
                <a:spcPts val="0"/>
              </a:spcAft>
              <a:buClr>
                <a:schemeClr val="accent6">
                  <a:lumMod val="75000"/>
                </a:schemeClr>
              </a:buClr>
              <a:buSzPct val="125000"/>
              <a:buFont typeface="Wingdings" pitchFamily="2" charset="2"/>
              <a:buChar char="§"/>
              <a:tabLst/>
              <a:defRPr/>
            </a:pPr>
            <a:endParaRPr kumimoji="0" lang="fr-CA" b="0" i="0" u="none" strike="noStrike" kern="1200" cap="none" spc="0" normalizeH="0" baseline="0" noProof="0" dirty="0" smtClean="0">
              <a:ln>
                <a:noFill/>
              </a:ln>
              <a:solidFill>
                <a:schemeClr val="tx1"/>
              </a:solidFill>
              <a:effectLst/>
              <a:uLnTx/>
              <a:uFillTx/>
              <a:latin typeface="Myriad Pro" pitchFamily="34" charset="0"/>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836712"/>
            <a:ext cx="8420472" cy="630069"/>
          </a:xfrm>
        </p:spPr>
        <p:txBody>
          <a:bodyPr>
            <a:normAutofit/>
          </a:bodyPr>
          <a:lstStyle/>
          <a:p>
            <a:pPr algn="l"/>
            <a:r>
              <a:rPr lang="fr-CA" sz="2800" b="1" dirty="0" smtClean="0">
                <a:solidFill>
                  <a:schemeClr val="accent6">
                    <a:lumMod val="75000"/>
                  </a:schemeClr>
                </a:solidFill>
                <a:latin typeface="Myriad Pro" pitchFamily="34" charset="0"/>
              </a:rPr>
              <a:t>Comment choisir votre école primaire</a:t>
            </a:r>
            <a:endParaRPr lang="fr-CA" sz="2800" b="1" dirty="0">
              <a:solidFill>
                <a:schemeClr val="accent6">
                  <a:lumMod val="75000"/>
                </a:schemeClr>
              </a:solidFill>
              <a:latin typeface="Myriad Pro" pitchFamily="34" charset="0"/>
            </a:endParaRPr>
          </a:p>
        </p:txBody>
      </p:sp>
      <p:sp>
        <p:nvSpPr>
          <p:cNvPr id="3" name="Sous-titre 2"/>
          <p:cNvSpPr>
            <a:spLocks noGrp="1"/>
          </p:cNvSpPr>
          <p:nvPr>
            <p:ph type="subTitle" idx="1"/>
          </p:nvPr>
        </p:nvSpPr>
        <p:spPr>
          <a:xfrm>
            <a:off x="539552" y="1484784"/>
            <a:ext cx="8136904" cy="4032448"/>
          </a:xfrm>
        </p:spPr>
        <p:txBody>
          <a:bodyPr vert="horz" lIns="91440" tIns="45720" rIns="91440" bIns="45720" rtlCol="0">
            <a:noAutofit/>
          </a:bodyPr>
          <a:lstStyle/>
          <a:p>
            <a:pPr marL="342900" indent="-342900" algn="just">
              <a:buClr>
                <a:schemeClr val="accent6">
                  <a:lumMod val="75000"/>
                </a:schemeClr>
              </a:buClr>
              <a:buSzPct val="125000"/>
              <a:buFont typeface="Wingdings" pitchFamily="2" charset="2"/>
              <a:buChar char="§"/>
              <a:defRPr/>
            </a:pPr>
            <a:r>
              <a:rPr lang="fr-CA" sz="1800" dirty="0" smtClean="0">
                <a:solidFill>
                  <a:schemeClr val="tx1"/>
                </a:solidFill>
                <a:latin typeface="Myriad Pro" pitchFamily="34" charset="0"/>
              </a:rPr>
              <a:t>Vous devez obligatoirement choisir une école qui n’est pas déjà jumelée avec une autre équipe cycliste du 1000 km. Vous pouvez parrainer plus d’une école, mais une école ne peut pas être parrainée par deux équipes.</a:t>
            </a:r>
          </a:p>
          <a:p>
            <a:pPr marL="342900" indent="-342900" algn="just">
              <a:buClr>
                <a:schemeClr val="accent6">
                  <a:lumMod val="75000"/>
                </a:schemeClr>
              </a:buClr>
              <a:buSzPct val="125000"/>
              <a:defRPr/>
            </a:pPr>
            <a:endParaRPr lang="fr-CA" sz="1800" dirty="0" smtClean="0">
              <a:solidFill>
                <a:schemeClr val="tx1"/>
              </a:solidFill>
              <a:latin typeface="Myriad Pro" pitchFamily="34" charset="0"/>
            </a:endParaRPr>
          </a:p>
          <a:p>
            <a:pPr marL="342900" indent="-342900" algn="just">
              <a:buClr>
                <a:schemeClr val="accent6">
                  <a:lumMod val="75000"/>
                </a:schemeClr>
              </a:buClr>
              <a:buSzPct val="125000"/>
              <a:buFont typeface="Wingdings" pitchFamily="2" charset="2"/>
              <a:buChar char="§"/>
              <a:defRPr/>
            </a:pPr>
            <a:r>
              <a:rPr lang="fr-CA" sz="1800" dirty="0" smtClean="0">
                <a:solidFill>
                  <a:schemeClr val="tx1"/>
                </a:solidFill>
                <a:latin typeface="Myriad Pro" pitchFamily="34" charset="0"/>
              </a:rPr>
              <a:t>Si vous avez déjà participé au 1000 km, nous vous invitons à parrainer une école différente de l’an dernier.</a:t>
            </a:r>
          </a:p>
          <a:p>
            <a:pPr marL="342900" indent="-342900" algn="just">
              <a:buClr>
                <a:schemeClr val="accent6">
                  <a:lumMod val="75000"/>
                </a:schemeClr>
              </a:buClr>
              <a:buSzPct val="125000"/>
              <a:defRPr/>
            </a:pPr>
            <a:endParaRPr lang="fr-CA" sz="1800" dirty="0" smtClean="0">
              <a:solidFill>
                <a:schemeClr val="tx1"/>
              </a:solidFill>
              <a:latin typeface="Myriad Pro" pitchFamily="34" charset="0"/>
            </a:endParaRPr>
          </a:p>
          <a:p>
            <a:pPr marL="342900" indent="-342900" algn="just">
              <a:buClr>
                <a:schemeClr val="accent6">
                  <a:lumMod val="75000"/>
                </a:schemeClr>
              </a:buClr>
              <a:buSzPct val="125000"/>
              <a:buFont typeface="Wingdings" pitchFamily="2" charset="2"/>
              <a:buChar char="§"/>
              <a:defRPr/>
            </a:pPr>
            <a:r>
              <a:rPr lang="fr-CA" sz="1800" dirty="0" smtClean="0">
                <a:solidFill>
                  <a:schemeClr val="tx1"/>
                </a:solidFill>
                <a:latin typeface="Myriad Pro" pitchFamily="34" charset="0"/>
              </a:rPr>
              <a:t>Une école située dans votre région facilitera votre implication active.</a:t>
            </a:r>
          </a:p>
          <a:p>
            <a:pPr marL="342900" indent="-342900" algn="just">
              <a:buClr>
                <a:schemeClr val="accent6">
                  <a:lumMod val="75000"/>
                </a:schemeClr>
              </a:buClr>
              <a:buSzPct val="125000"/>
              <a:buFont typeface="Wingdings" pitchFamily="2" charset="2"/>
              <a:buChar char="§"/>
              <a:defRPr/>
            </a:pPr>
            <a:endParaRPr lang="fr-CA" sz="1800" dirty="0" smtClean="0">
              <a:solidFill>
                <a:schemeClr val="tx1"/>
              </a:solidFill>
              <a:latin typeface="Myriad Pro" pitchFamily="34" charset="0"/>
            </a:endParaRPr>
          </a:p>
          <a:p>
            <a:pPr marL="342900" indent="-342900" algn="just">
              <a:buClr>
                <a:schemeClr val="accent6">
                  <a:lumMod val="75000"/>
                </a:schemeClr>
              </a:buClr>
              <a:buSzPct val="125000"/>
              <a:buFont typeface="Wingdings" pitchFamily="2" charset="2"/>
              <a:buChar char="§"/>
              <a:defRPr/>
            </a:pPr>
            <a:r>
              <a:rPr lang="fr-CA" sz="1800" dirty="0" smtClean="0">
                <a:solidFill>
                  <a:schemeClr val="tx1"/>
                </a:solidFill>
                <a:latin typeface="Myriad Pro" pitchFamily="34" charset="0"/>
              </a:rPr>
              <a:t>Idéalement, nous vous invitons à :</a:t>
            </a:r>
          </a:p>
          <a:p>
            <a:pPr marL="800100" lvl="1" indent="-342900" algn="just">
              <a:buClr>
                <a:schemeClr val="accent6">
                  <a:lumMod val="75000"/>
                </a:schemeClr>
              </a:buClr>
              <a:buSzPct val="125000"/>
              <a:buFont typeface="Arial" pitchFamily="34" charset="0"/>
              <a:buChar char="•"/>
              <a:defRPr/>
            </a:pPr>
            <a:r>
              <a:rPr lang="fr-CA" sz="1800" dirty="0" smtClean="0">
                <a:solidFill>
                  <a:schemeClr val="tx1"/>
                </a:solidFill>
                <a:latin typeface="Myriad Pro" pitchFamily="34" charset="0"/>
              </a:rPr>
              <a:t>Choisir une école dans un milieu défavorisé.</a:t>
            </a:r>
          </a:p>
          <a:p>
            <a:pPr marL="800100" lvl="1" indent="-342900" algn="just">
              <a:buClr>
                <a:schemeClr val="accent6">
                  <a:lumMod val="75000"/>
                </a:schemeClr>
              </a:buClr>
              <a:buSzPct val="125000"/>
              <a:buFont typeface="Arial" pitchFamily="34" charset="0"/>
              <a:buChar char="•"/>
              <a:defRPr/>
            </a:pPr>
            <a:r>
              <a:rPr lang="fr-CA" sz="1800" dirty="0" smtClean="0">
                <a:solidFill>
                  <a:schemeClr val="tx1"/>
                </a:solidFill>
                <a:latin typeface="Myriad Pro" pitchFamily="34" charset="0"/>
              </a:rPr>
              <a:t>Choisir une école publique (au lieu de privée)</a:t>
            </a:r>
          </a:p>
          <a:p>
            <a:pPr marL="800100" lvl="1" indent="-342900" algn="just">
              <a:buClr>
                <a:schemeClr val="accent6">
                  <a:lumMod val="75000"/>
                </a:schemeClr>
              </a:buClr>
              <a:buSzPct val="125000"/>
              <a:buFont typeface="Arial" pitchFamily="34" charset="0"/>
              <a:buChar char="•"/>
              <a:defRPr/>
            </a:pPr>
            <a:endParaRPr lang="fr-CA" sz="1800" dirty="0" smtClean="0">
              <a:solidFill>
                <a:schemeClr val="tx1"/>
              </a:solidFill>
              <a:latin typeface="Myriad Pro" pitchFamily="34" charset="0"/>
            </a:endParaRPr>
          </a:p>
          <a:p>
            <a:pPr marL="342900" indent="-342900" algn="l">
              <a:buClr>
                <a:schemeClr val="accent6">
                  <a:lumMod val="75000"/>
                </a:schemeClr>
              </a:buClr>
              <a:buSzPct val="125000"/>
              <a:defRPr/>
            </a:pPr>
            <a:r>
              <a:rPr lang="fr-CA" sz="1800" i="1" dirty="0" smtClean="0">
                <a:solidFill>
                  <a:schemeClr val="tx1"/>
                </a:solidFill>
                <a:latin typeface="Myriad Pro" pitchFamily="34" charset="0"/>
              </a:rPr>
              <a:t>	</a:t>
            </a:r>
            <a:endParaRPr lang="fr-CA" sz="1800" i="1" dirty="0">
              <a:solidFill>
                <a:schemeClr val="tx1"/>
              </a:solidFill>
              <a:latin typeface="Myriad Pro" pitchFamily="34" charset="0"/>
            </a:endParaRPr>
          </a:p>
        </p:txBody>
      </p:sp>
      <p:sp>
        <p:nvSpPr>
          <p:cNvPr id="12" name="ZoneTexte 11"/>
          <p:cNvSpPr txBox="1"/>
          <p:nvPr/>
        </p:nvSpPr>
        <p:spPr>
          <a:xfrm>
            <a:off x="611560" y="5589240"/>
            <a:ext cx="8064896" cy="646331"/>
          </a:xfrm>
          <a:prstGeom prst="rect">
            <a:avLst/>
          </a:prstGeom>
          <a:noFill/>
        </p:spPr>
        <p:txBody>
          <a:bodyPr wrap="square" rtlCol="0">
            <a:spAutoFit/>
          </a:bodyPr>
          <a:lstStyle/>
          <a:p>
            <a:r>
              <a:rPr lang="fr-CA" i="1" dirty="0" smtClean="0">
                <a:latin typeface="Myriad Pro" pitchFamily="34" charset="0"/>
              </a:rPr>
              <a:t>Le Grand défi Pierre Lavoie peut vous suggérer des écoles qui ont exprimé le désir d’être parrainées selon votre région. Écrivez à maxime@legdpl.com</a:t>
            </a:r>
            <a:endParaRPr lang="fr-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txBox="1">
            <a:spLocks/>
          </p:cNvSpPr>
          <p:nvPr/>
        </p:nvSpPr>
        <p:spPr>
          <a:xfrm>
            <a:off x="539552" y="836712"/>
            <a:ext cx="7884368" cy="63006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2800" b="1" i="0" u="none" strike="noStrike" kern="1200" cap="none" spc="0" normalizeH="0" baseline="0" noProof="0" dirty="0" smtClean="0">
                <a:ln>
                  <a:noFill/>
                </a:ln>
                <a:solidFill>
                  <a:schemeClr val="accent6">
                    <a:lumMod val="75000"/>
                  </a:schemeClr>
                </a:solidFill>
                <a:effectLst/>
                <a:uLnTx/>
                <a:uFillTx/>
                <a:latin typeface="Myriad Pro" pitchFamily="34" charset="0"/>
                <a:ea typeface="+mj-ea"/>
                <a:cs typeface="+mj-cs"/>
              </a:rPr>
              <a:t>Ce que le parrainage implique pour votre équipe</a:t>
            </a:r>
          </a:p>
        </p:txBody>
      </p:sp>
      <p:sp>
        <p:nvSpPr>
          <p:cNvPr id="14" name="Sous-titre 2"/>
          <p:cNvSpPr>
            <a:spLocks noGrp="1"/>
          </p:cNvSpPr>
          <p:nvPr>
            <p:ph type="subTitle" idx="1"/>
          </p:nvPr>
        </p:nvSpPr>
        <p:spPr>
          <a:xfrm>
            <a:off x="611560" y="1484784"/>
            <a:ext cx="7920880" cy="4032448"/>
          </a:xfrm>
        </p:spPr>
        <p:txBody>
          <a:bodyPr vert="horz" lIns="91440" tIns="45720" rIns="91440" bIns="45720" rtlCol="0">
            <a:noAutofit/>
          </a:bodyPr>
          <a:lstStyle/>
          <a:p>
            <a:pPr marL="342900" indent="-342900" algn="just">
              <a:buClr>
                <a:schemeClr val="accent6">
                  <a:lumMod val="75000"/>
                </a:schemeClr>
              </a:buClr>
              <a:buSzPct val="125000"/>
              <a:buFont typeface="Wingdings" pitchFamily="2" charset="2"/>
              <a:buChar char="§"/>
              <a:defRPr/>
            </a:pPr>
            <a:r>
              <a:rPr lang="fr-CA" sz="1800" dirty="0" smtClean="0">
                <a:solidFill>
                  <a:schemeClr val="tx1"/>
                </a:solidFill>
                <a:latin typeface="Myriad Pro" pitchFamily="34" charset="0"/>
              </a:rPr>
              <a:t>Vous devrez indiquer le nom de l’école que vous parrainez sur votre fiche d’équipe avant le 4 avril 2014. </a:t>
            </a:r>
            <a:endParaRPr lang="fr-CA" sz="1400" i="1" dirty="0" smtClean="0">
              <a:solidFill>
                <a:schemeClr val="accent6">
                  <a:lumMod val="75000"/>
                </a:schemeClr>
              </a:solidFill>
              <a:latin typeface="Myriad Pro" pitchFamily="34" charset="0"/>
            </a:endParaRPr>
          </a:p>
          <a:p>
            <a:pPr marL="800100" lvl="1" indent="-342900" algn="just">
              <a:buClr>
                <a:schemeClr val="accent6">
                  <a:lumMod val="75000"/>
                </a:schemeClr>
              </a:buClr>
              <a:buSzPct val="125000"/>
              <a:buFont typeface="Arial" pitchFamily="34" charset="0"/>
              <a:buChar char="•"/>
              <a:defRPr/>
            </a:pPr>
            <a:endParaRPr lang="fr-CA" sz="1800" dirty="0" smtClean="0">
              <a:solidFill>
                <a:schemeClr val="tx1"/>
              </a:solidFill>
              <a:latin typeface="Myriad Pro" pitchFamily="34" charset="0"/>
            </a:endParaRPr>
          </a:p>
          <a:p>
            <a:pPr marL="342900" indent="-342900" algn="l">
              <a:buClr>
                <a:schemeClr val="accent6">
                  <a:lumMod val="75000"/>
                </a:schemeClr>
              </a:buClr>
              <a:buSzPct val="125000"/>
              <a:buFont typeface="Wingdings" pitchFamily="2" charset="2"/>
              <a:buChar char="§"/>
              <a:defRPr/>
            </a:pPr>
            <a:r>
              <a:rPr lang="fr-CA" sz="1800" dirty="0" smtClean="0">
                <a:solidFill>
                  <a:schemeClr val="tx1"/>
                </a:solidFill>
                <a:latin typeface="Myriad Pro" pitchFamily="34" charset="0"/>
              </a:rPr>
              <a:t>Vous	devrez vous assurer que l’école que vous parrainez sera inscrite au concours </a:t>
            </a:r>
            <a:r>
              <a:rPr lang="fr-CA" sz="1800" b="1" u="sng" dirty="0" smtClean="0">
                <a:solidFill>
                  <a:schemeClr val="accent6">
                    <a:lumMod val="75000"/>
                  </a:schemeClr>
                </a:solidFill>
                <a:latin typeface="Myriad Pro" pitchFamily="34" charset="0"/>
              </a:rPr>
              <a:t>Lève-toi et Bouge</a:t>
            </a:r>
            <a:r>
              <a:rPr lang="fr-CA" sz="1800" dirty="0" smtClean="0">
                <a:solidFill>
                  <a:schemeClr val="tx1"/>
                </a:solidFill>
                <a:latin typeface="Myriad Pro" pitchFamily="34" charset="0"/>
              </a:rPr>
              <a:t> du mois de mai.</a:t>
            </a:r>
          </a:p>
          <a:p>
            <a:pPr marL="342900" indent="-342900" algn="l">
              <a:buClr>
                <a:schemeClr val="accent6">
                  <a:lumMod val="75000"/>
                </a:schemeClr>
              </a:buClr>
              <a:buSzPct val="125000"/>
              <a:buFont typeface="Wingdings" pitchFamily="2" charset="2"/>
              <a:buChar char="§"/>
              <a:defRPr/>
            </a:pPr>
            <a:endParaRPr lang="fr-CA" sz="1800" dirty="0" smtClean="0">
              <a:solidFill>
                <a:schemeClr val="tx1"/>
              </a:solidFill>
              <a:latin typeface="Myriad Pro" pitchFamily="34" charset="0"/>
            </a:endParaRPr>
          </a:p>
          <a:p>
            <a:pPr marL="342900" indent="-342900" algn="l">
              <a:buClr>
                <a:schemeClr val="accent6">
                  <a:lumMod val="75000"/>
                </a:schemeClr>
              </a:buClr>
              <a:buSzPct val="125000"/>
              <a:buFont typeface="Wingdings" pitchFamily="2" charset="2"/>
              <a:buChar char="§"/>
              <a:defRPr/>
            </a:pPr>
            <a:r>
              <a:rPr lang="fr-CA" sz="1800" dirty="0" smtClean="0">
                <a:solidFill>
                  <a:schemeClr val="tx1"/>
                </a:solidFill>
                <a:latin typeface="Myriad Pro" pitchFamily="34" charset="0"/>
              </a:rPr>
              <a:t>En tant que parrains, c’est à vous de prendre les moyens nécessaires pour vous assurer de la participation active de votre école!</a:t>
            </a:r>
          </a:p>
        </p:txBody>
      </p:sp>
      <p:pic>
        <p:nvPicPr>
          <p:cNvPr id="15" name="Image 14" descr="LeveToiEtBouge.jpg"/>
          <p:cNvPicPr>
            <a:picLocks noChangeAspect="1"/>
          </p:cNvPicPr>
          <p:nvPr/>
        </p:nvPicPr>
        <p:blipFill>
          <a:blip r:embed="rId2" cstate="print"/>
          <a:stretch>
            <a:fillRect/>
          </a:stretch>
        </p:blipFill>
        <p:spPr>
          <a:xfrm>
            <a:off x="2555776" y="4437112"/>
            <a:ext cx="3888432" cy="181058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1" y="998731"/>
            <a:ext cx="7676389" cy="326465"/>
          </a:xfrm>
        </p:spPr>
        <p:txBody>
          <a:bodyPr vert="horz" lIns="91440" tIns="45720" rIns="91440" bIns="45720" rtlCol="0" anchor="ctr">
            <a:noAutofit/>
          </a:bodyPr>
          <a:lstStyle/>
          <a:p>
            <a:pPr algn="l"/>
            <a:r>
              <a:rPr lang="fr-CA" sz="2800" b="1" dirty="0">
                <a:solidFill>
                  <a:schemeClr val="accent6">
                    <a:lumMod val="75000"/>
                  </a:schemeClr>
                </a:solidFill>
                <a:latin typeface="Myriad Pro" pitchFamily="34" charset="0"/>
              </a:rPr>
              <a:t>Ce que le parrainage implique pour l’école</a:t>
            </a:r>
          </a:p>
        </p:txBody>
      </p:sp>
      <p:sp>
        <p:nvSpPr>
          <p:cNvPr id="8" name="Sous-titre 2"/>
          <p:cNvSpPr>
            <a:spLocks noGrp="1"/>
          </p:cNvSpPr>
          <p:nvPr>
            <p:ph type="subTitle" idx="1"/>
          </p:nvPr>
        </p:nvSpPr>
        <p:spPr>
          <a:xfrm>
            <a:off x="611560" y="1484784"/>
            <a:ext cx="8064896" cy="4896544"/>
          </a:xfrm>
        </p:spPr>
        <p:txBody>
          <a:bodyPr vert="horz" lIns="91440" tIns="45720" rIns="91440" bIns="45720" rtlCol="0">
            <a:noAutofit/>
          </a:bodyPr>
          <a:lstStyle/>
          <a:p>
            <a:pPr marL="342900" indent="-342900" algn="just">
              <a:buClr>
                <a:schemeClr val="accent6">
                  <a:lumMod val="75000"/>
                </a:schemeClr>
              </a:buClr>
              <a:buSzPct val="125000"/>
              <a:buFont typeface="Wingdings" pitchFamily="2" charset="2"/>
              <a:buChar char="§"/>
              <a:defRPr/>
            </a:pPr>
            <a:r>
              <a:rPr lang="fr-CA" sz="1800" dirty="0" smtClean="0">
                <a:solidFill>
                  <a:schemeClr val="tx1"/>
                </a:solidFill>
                <a:latin typeface="Myriad Pro" pitchFamily="34" charset="0"/>
              </a:rPr>
              <a:t>L’école devra s’inscrire au concours Lève-toi et Bouge du mois de mai.</a:t>
            </a:r>
          </a:p>
          <a:p>
            <a:pPr marL="342900" indent="-342900" algn="just">
              <a:buClr>
                <a:schemeClr val="accent6">
                  <a:lumMod val="75000"/>
                </a:schemeClr>
              </a:buClr>
              <a:buSzPct val="125000"/>
              <a:buFont typeface="Wingdings" pitchFamily="2" charset="2"/>
              <a:buChar char="§"/>
              <a:defRPr/>
            </a:pPr>
            <a:endParaRPr lang="fr-CA" sz="1800" dirty="0" smtClean="0">
              <a:solidFill>
                <a:schemeClr val="tx1"/>
              </a:solidFill>
              <a:latin typeface="Myriad Pro" pitchFamily="34" charset="0"/>
            </a:endParaRPr>
          </a:p>
          <a:p>
            <a:pPr marL="342900" indent="-342900" algn="just">
              <a:buClr>
                <a:schemeClr val="accent6">
                  <a:lumMod val="75000"/>
                </a:schemeClr>
              </a:buClr>
              <a:buSzPct val="125000"/>
              <a:buFont typeface="Wingdings" pitchFamily="2" charset="2"/>
              <a:buChar char="§"/>
              <a:defRPr/>
            </a:pPr>
            <a:r>
              <a:rPr lang="fr-CA" sz="1800" dirty="0" smtClean="0">
                <a:solidFill>
                  <a:schemeClr val="tx1"/>
                </a:solidFill>
                <a:latin typeface="Myriad Pro" pitchFamily="34" charset="0"/>
              </a:rPr>
              <a:t>Les élèves et leur famille immédiate devront participer activement à accumuler des cubes énergie lors du concours Lève-toi et Bouge.</a:t>
            </a:r>
          </a:p>
          <a:p>
            <a:pPr marL="342900" indent="-342900" algn="just">
              <a:buClr>
                <a:schemeClr val="accent6">
                  <a:lumMod val="75000"/>
                </a:schemeClr>
              </a:buClr>
              <a:buSzPct val="125000"/>
              <a:buFont typeface="Wingdings" pitchFamily="2" charset="2"/>
              <a:buChar char="§"/>
              <a:defRPr/>
            </a:pPr>
            <a:endParaRPr lang="fr-CA" sz="1800" dirty="0" smtClean="0">
              <a:solidFill>
                <a:schemeClr val="tx1"/>
              </a:solidFill>
              <a:latin typeface="Myriad Pro" pitchFamily="34" charset="0"/>
            </a:endParaRPr>
          </a:p>
          <a:p>
            <a:pPr marL="342900" indent="-342900" algn="just">
              <a:buClr>
                <a:schemeClr val="accent6">
                  <a:lumMod val="75000"/>
                </a:schemeClr>
              </a:buClr>
              <a:buSzPct val="125000"/>
              <a:buFont typeface="Wingdings" pitchFamily="2" charset="2"/>
              <a:buChar char="§"/>
              <a:defRPr/>
            </a:pPr>
            <a:r>
              <a:rPr lang="fr-CA" sz="1800" dirty="0" smtClean="0">
                <a:solidFill>
                  <a:schemeClr val="tx1"/>
                </a:solidFill>
                <a:latin typeface="Myriad Pro" pitchFamily="34" charset="0"/>
              </a:rPr>
              <a:t>L’école devra participer aux activités de parrainage proposées par votre équipe.</a:t>
            </a:r>
          </a:p>
          <a:p>
            <a:pPr marL="342900" indent="-342900" algn="just">
              <a:buClr>
                <a:schemeClr val="accent6">
                  <a:lumMod val="75000"/>
                </a:schemeClr>
              </a:buClr>
              <a:buSzPct val="125000"/>
              <a:buFont typeface="Wingdings" pitchFamily="2" charset="2"/>
              <a:buChar char="§"/>
              <a:defRPr/>
            </a:pPr>
            <a:endParaRPr lang="fr-CA" sz="1800" dirty="0" smtClean="0">
              <a:solidFill>
                <a:schemeClr val="tx1"/>
              </a:solidFill>
              <a:latin typeface="Myriad Pro" pitchFamily="34" charset="0"/>
            </a:endParaRPr>
          </a:p>
          <a:p>
            <a:pPr marL="342900" indent="-342900" algn="just">
              <a:buClr>
                <a:schemeClr val="accent6">
                  <a:lumMod val="75000"/>
                </a:schemeClr>
              </a:buClr>
              <a:buSzPct val="125000"/>
              <a:buFont typeface="Wingdings" pitchFamily="2" charset="2"/>
              <a:buChar char="§"/>
              <a:defRPr/>
            </a:pPr>
            <a:r>
              <a:rPr lang="fr-CA" sz="1800" dirty="0" smtClean="0">
                <a:solidFill>
                  <a:schemeClr val="tx1"/>
                </a:solidFill>
                <a:latin typeface="Myriad Pro" pitchFamily="34" charset="0"/>
              </a:rPr>
              <a:t>Dans le cas où l’équipe cycliste accumulerait de l’argent excédentaire aux frais d’inscription, l’école devra présenter un projet relié aux saines habitudes de vie pour recevoir le montant accumulé par l’équipe.</a:t>
            </a:r>
          </a:p>
          <a:p>
            <a:pPr marL="342900" indent="-342900" algn="just">
              <a:buClr>
                <a:schemeClr val="accent6">
                  <a:lumMod val="75000"/>
                </a:schemeClr>
              </a:buClr>
              <a:buSzPct val="125000"/>
              <a:buFont typeface="Wingdings" pitchFamily="2" charset="2"/>
              <a:buChar char="§"/>
              <a:defRPr/>
            </a:pPr>
            <a:endParaRPr lang="fr-CA" sz="1800" dirty="0" smtClean="0">
              <a:solidFill>
                <a:schemeClr val="tx1"/>
              </a:solidFill>
              <a:latin typeface="Myriad Pro" pitchFamily="34" charset="0"/>
            </a:endParaRPr>
          </a:p>
          <a:p>
            <a:pPr marL="342900" indent="-342900" algn="just">
              <a:buClr>
                <a:schemeClr val="accent6">
                  <a:lumMod val="75000"/>
                </a:schemeClr>
              </a:buClr>
              <a:buSzPct val="125000"/>
              <a:buFont typeface="Wingdings" pitchFamily="2" charset="2"/>
              <a:buChar char="§"/>
              <a:defRPr/>
            </a:pPr>
            <a:r>
              <a:rPr lang="fr-CA" sz="1800" dirty="0" smtClean="0">
                <a:solidFill>
                  <a:schemeClr val="tx1"/>
                </a:solidFill>
                <a:latin typeface="Myriad Pro" pitchFamily="34" charset="0"/>
              </a:rPr>
              <a:t>Suite à la réalisation du projet, l’école devra produire un rapport d’activité et remettre les pièces justificatives.</a:t>
            </a:r>
            <a:endParaRPr lang="fr-CA" sz="1800" dirty="0">
              <a:solidFill>
                <a:schemeClr val="tx1"/>
              </a:solidFill>
              <a:latin typeface="Myriad Pro"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image guide parrainage 1.jpg"/>
          <p:cNvPicPr>
            <a:picLocks noChangeAspect="1"/>
          </p:cNvPicPr>
          <p:nvPr/>
        </p:nvPicPr>
        <p:blipFill>
          <a:blip r:embed="rId2" cstate="print"/>
          <a:srcRect t="3835" b="3013"/>
          <a:stretch>
            <a:fillRect/>
          </a:stretch>
        </p:blipFill>
        <p:spPr>
          <a:xfrm>
            <a:off x="0" y="0"/>
            <a:ext cx="9144000" cy="6096354"/>
          </a:xfrm>
          <a:prstGeom prst="rect">
            <a:avLst/>
          </a:prstGeom>
          <a:ln>
            <a:noFill/>
          </a:ln>
          <a:effectLst>
            <a:outerShdw blurRad="292100" dist="139700" dir="2700000" algn="tl" rotWithShape="0">
              <a:srgbClr val="333333">
                <a:alpha val="65000"/>
              </a:srgbClr>
            </a:outerShdw>
          </a:effectLst>
        </p:spPr>
      </p:pic>
      <p:sp>
        <p:nvSpPr>
          <p:cNvPr id="7" name="Espace réservé du contenu 2"/>
          <p:cNvSpPr txBox="1">
            <a:spLocks/>
          </p:cNvSpPr>
          <p:nvPr/>
        </p:nvSpPr>
        <p:spPr>
          <a:xfrm>
            <a:off x="539552" y="4077072"/>
            <a:ext cx="7776864" cy="1872208"/>
          </a:xfrm>
          <a:prstGeom prst="rect">
            <a:avLst/>
          </a:prstGeom>
          <a:noFill/>
        </p:spPr>
        <p:txBody>
          <a:bodyPr vert="horz" lIns="91440" tIns="45720" rIns="91440" bIns="45720" rtlCol="0">
            <a:no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fr-CA" sz="5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yriad Pro" pitchFamily="34" charset="0"/>
              </a:rPr>
              <a:t>   </a:t>
            </a:r>
            <a:r>
              <a:rPr kumimoji="0" lang="fr-CA" sz="6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yriad Pro" pitchFamily="34" charset="0"/>
              </a:rPr>
              <a:t>Votre implication </a:t>
            </a:r>
            <a:r>
              <a:rPr kumimoji="0" lang="fr-CA" sz="6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yriad Pro" pitchFamily="34" charset="0"/>
              </a:rPr>
              <a:t>FAIT</a:t>
            </a:r>
            <a:r>
              <a:rPr kumimoji="0" lang="fr-CA" sz="6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yriad Pro" pitchFamily="34" charset="0"/>
              </a:rPr>
              <a:t> </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fr-CA" sz="6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yriad Pro" pitchFamily="34" charset="0"/>
              </a:rPr>
              <a:t>la différence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824</TotalTime>
  <Words>807</Words>
  <Application>Microsoft Office PowerPoint</Application>
  <PresentationFormat>Affichage à l'écran (4:3)</PresentationFormat>
  <Paragraphs>144</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Guide  pour parrainer  avec succès  une école primaire</vt:lpstr>
      <vt:lpstr>Pourquoi parrainer une école?</vt:lpstr>
      <vt:lpstr>Remise des surplus / Nouveau fonctionnement</vt:lpstr>
      <vt:lpstr>Diapositive 4</vt:lpstr>
      <vt:lpstr>Diapositive 5</vt:lpstr>
      <vt:lpstr>Comment choisir votre école primaire</vt:lpstr>
      <vt:lpstr>Diapositive 7</vt:lpstr>
      <vt:lpstr>Ce que le parrainage implique pour l’école</vt:lpstr>
      <vt:lpstr>Diapositive 9</vt:lpstr>
      <vt:lpstr>Quelques conseils</vt:lpstr>
      <vt:lpstr>Quelques exemples d’activités à organiser</vt:lpstr>
      <vt:lpstr>Diapositive 12</vt:lpstr>
      <vt:lpstr>Le concours Lève-toi et Bouge!</vt:lpstr>
      <vt:lpstr>Les écoles gagnantes</vt:lpstr>
      <vt:lpstr>La Grande Récompense Desjardins</vt:lpstr>
      <vt:lpstr>Échéancier</vt:lpstr>
      <vt:lpstr>Diapositive 17</vt:lpstr>
      <vt:lpstr>Contacts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Viviane</dc:creator>
  <cp:lastModifiedBy>Viviane</cp:lastModifiedBy>
  <cp:revision>79</cp:revision>
  <dcterms:created xsi:type="dcterms:W3CDTF">2014-02-11T15:46:54Z</dcterms:created>
  <dcterms:modified xsi:type="dcterms:W3CDTF">2014-02-19T20:50:47Z</dcterms:modified>
</cp:coreProperties>
</file>